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rawings/drawing12.xml" ContentType="application/vnd.openxmlformats-officedocument.drawingml.chartshapes+xml"/>
  <Override PartName="/ppt/drawings/drawing11.xml" ContentType="application/vnd.openxmlformats-officedocument.drawingml.chartshapes+xml"/>
  <Override PartName="/ppt/drawings/drawing1.xml" ContentType="application/vnd.openxmlformats-officedocument.drawingml.chartshapes+xml"/>
  <Override PartName="/ppt/drawings/drawing10.xml" ContentType="application/vnd.openxmlformats-officedocument.drawingml.chartshapes+xml"/>
  <Override PartName="/ppt/drawings/drawing2.xml" ContentType="application/vnd.openxmlformats-officedocument.drawingml.chartshapes+xml"/>
  <Override PartName="/ppt/drawings/drawing6.xml" ContentType="application/vnd.openxmlformats-officedocument.drawingml.chartshapes+xml"/>
  <Override PartName="/ppt/drawings/drawing3.xml" ContentType="application/vnd.openxmlformats-officedocument.drawingml.chartshapes+xml"/>
  <Override PartName="/ppt/drawings/drawing9.xml" ContentType="application/vnd.openxmlformats-officedocument.drawingml.chartshapes+xml"/>
  <Override PartName="/ppt/drawings/drawing7.xml" ContentType="application/vnd.openxmlformats-officedocument.drawingml.chartshapes+xml"/>
  <Override PartName="/ppt/drawings/drawing8.xml" ContentType="application/vnd.openxmlformats-officedocument.drawingml.chartshapes+xml"/>
  <Override PartName="/ppt/drawings/drawing5.xml" ContentType="application/vnd.openxmlformats-officedocument.drawingml.chartshapes+xml"/>
  <Override PartName="/ppt/drawings/drawing4.xml" ContentType="application/vnd.openxmlformats-officedocument.drawingml.chartshapes+xml"/>
  <Override PartName="/ppt/drawings/drawing13.xml" ContentType="application/vnd.openxmlformats-officedocument.drawingml.chartshapes+xml"/>
  <Override PartName="/ppt/drawings/drawing14.xml" ContentType="application/vnd.openxmlformats-officedocument.drawingml.chartshapes+xml"/>
  <Override PartName="/ppt/drawings/drawing15.xml" ContentType="application/vnd.openxmlformats-officedocument.drawingml.chartshapes+xml"/>
  <Override PartName="/ppt/drawings/drawing16.xml" ContentType="application/vnd.openxmlformats-officedocument.drawingml.chartshapes+xml"/>
  <Override PartName="/ppt/drawings/drawing17.xml" ContentType="application/vnd.openxmlformats-officedocument.drawingml.chartshapes+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Masters/notesMaster1.xml" ContentType="application/vnd.openxmlformats-officedocument.presentationml.notesMaster+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1.xml" ContentType="application/vnd.openxmlformats-officedocument.them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2.xml" ContentType="application/vnd.openxmlformats-officedocument.them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1.xml" ContentType="application/vnd.openxmlformats-officedocument.drawingml.chart+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102" y="1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6.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7.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8.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1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1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Craps or other dice games</c:v>
                </c:pt>
                <c:pt idx="1">
                  <c:v>Roulette</c:v>
                </c:pt>
                <c:pt idx="2">
                  <c:v>Big Six, Wheel of Fortune, or other spinning wheel</c:v>
                </c:pt>
                <c:pt idx="3">
                  <c:v>Online on a website, app, or mobile device</c:v>
                </c:pt>
                <c:pt idx="4">
                  <c:v>Horse or dog race</c:v>
                </c:pt>
                <c:pt idx="5">
                  <c:v>Fantasy sports</c:v>
                </c:pt>
                <c:pt idx="6">
                  <c:v>Bingo</c:v>
                </c:pt>
                <c:pt idx="7">
                  <c:v>Traditional sports betting</c:v>
                </c:pt>
                <c:pt idx="8">
                  <c:v>Pull-tabs or breakopen tickets</c:v>
                </c:pt>
                <c:pt idx="9">
                  <c:v>Card games</c:v>
                </c:pt>
                <c:pt idx="10">
                  <c:v>Slots, VLTs or other gaming machine</c:v>
                </c:pt>
                <c:pt idx="11">
                  <c:v>Spending money on any activity at a casino</c:v>
                </c:pt>
                <c:pt idx="12">
                  <c:v>Raffle ticket</c:v>
                </c:pt>
                <c:pt idx="13">
                  <c:v>Buying any lottery game</c:v>
                </c:pt>
                <c:pt idx="14">
                  <c:v>Any past year gambling</c:v>
                </c:pt>
              </c:strCache>
            </c:strRef>
          </c:cat>
          <c:val>
            <c:numRef>
              <c:f>Sheet1!$B$2:$B$16</c:f>
              <c:numCache>
                <c:formatCode>General</c:formatCode>
                <c:ptCount val="15"/>
                <c:pt idx="0">
                  <c:v>0.13</c:v>
                </c:pt>
                <c:pt idx="1">
                  <c:v>0.11</c:v>
                </c:pt>
                <c:pt idx="2">
                  <c:v>0.13</c:v>
                </c:pt>
                <c:pt idx="3">
                  <c:v>0.16</c:v>
                </c:pt>
                <c:pt idx="4">
                  <c:v>0.11</c:v>
                </c:pt>
                <c:pt idx="5">
                  <c:v>0.18</c:v>
                </c:pt>
                <c:pt idx="6">
                  <c:v>0.19</c:v>
                </c:pt>
                <c:pt idx="7">
                  <c:v>0.22</c:v>
                </c:pt>
                <c:pt idx="8">
                  <c:v>0.19</c:v>
                </c:pt>
                <c:pt idx="9">
                  <c:v>0.25</c:v>
                </c:pt>
                <c:pt idx="10">
                  <c:v>0.28000000000000003</c:v>
                </c:pt>
                <c:pt idx="11">
                  <c:v>0.37</c:v>
                </c:pt>
                <c:pt idx="12">
                  <c:v>0.41</c:v>
                </c:pt>
                <c:pt idx="13">
                  <c:v>0.38</c:v>
                </c:pt>
                <c:pt idx="14">
                  <c:v>0.77</c:v>
                </c:pt>
              </c:numCache>
            </c:numRef>
          </c:val>
          <c:extLst>
            <c:ext xmlns:c16="http://schemas.microsoft.com/office/drawing/2014/chart" uri="{C3380CC4-5D6E-409C-BE32-E72D297353CC}">
              <c16:uniqueId val="{00000000-DA8C-4895-B617-A89931C11664}"/>
            </c:ext>
          </c:extLst>
        </c:ser>
        <c:dLbls>
          <c:showLegendKey val="0"/>
          <c:showVal val="0"/>
          <c:showCatName val="0"/>
          <c:showSerName val="0"/>
          <c:showPercent val="0"/>
          <c:showBubbleSize val="0"/>
        </c:dLbls>
        <c:gapWidth val="182"/>
        <c:axId val="644223856"/>
        <c:axId val="644225824"/>
      </c:barChart>
      <c:catAx>
        <c:axId val="644223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644225824"/>
        <c:crosses val="autoZero"/>
        <c:auto val="1"/>
        <c:lblAlgn val="ctr"/>
        <c:lblOffset val="100"/>
        <c:noMultiLvlLbl val="0"/>
      </c:catAx>
      <c:valAx>
        <c:axId val="6442258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4223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17296207539273E-2"/>
          <c:y val="5.6603279267203788E-4"/>
          <c:w val="0.90228270379246067"/>
          <c:h val="0.93024237602319115"/>
        </c:manualLayout>
      </c:layout>
      <c:barChart>
        <c:barDir val="col"/>
        <c:grouping val="clustered"/>
        <c:varyColors val="0"/>
        <c:ser>
          <c:idx val="0"/>
          <c:order val="0"/>
          <c:tx>
            <c:strRef>
              <c:f>Sheet1!$B$1</c:f>
              <c:strCache>
                <c:ptCount val="1"/>
                <c:pt idx="0">
                  <c:v>Series 1</c:v>
                </c:pt>
              </c:strCache>
            </c:strRef>
          </c:tx>
          <c:spPr>
            <a:solidFill>
              <a:schemeClr val="accent1">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Agree</c:v>
                </c:pt>
                <c:pt idx="1">
                  <c:v>Neutral</c:v>
                </c:pt>
                <c:pt idx="2">
                  <c:v>Disagree</c:v>
                </c:pt>
              </c:strCache>
            </c:strRef>
          </c:cat>
          <c:val>
            <c:numRef>
              <c:f>Sheet1!$B$2:$B$4</c:f>
              <c:numCache>
                <c:formatCode>General</c:formatCode>
                <c:ptCount val="3"/>
                <c:pt idx="0">
                  <c:v>0.1</c:v>
                </c:pt>
                <c:pt idx="1">
                  <c:v>0.27</c:v>
                </c:pt>
                <c:pt idx="2">
                  <c:v>0.63</c:v>
                </c:pt>
              </c:numCache>
            </c:numRef>
          </c:val>
          <c:extLst>
            <c:ext xmlns:c16="http://schemas.microsoft.com/office/drawing/2014/chart" uri="{C3380CC4-5D6E-409C-BE32-E72D297353CC}">
              <c16:uniqueId val="{00000000-B21C-4E1C-9200-3A436572033C}"/>
            </c:ext>
          </c:extLst>
        </c:ser>
        <c:dLbls>
          <c:showLegendKey val="0"/>
          <c:showVal val="0"/>
          <c:showCatName val="0"/>
          <c:showSerName val="0"/>
          <c:showPercent val="0"/>
          <c:showBubbleSize val="0"/>
        </c:dLbls>
        <c:gapWidth val="182"/>
        <c:axId val="482523528"/>
        <c:axId val="482526808"/>
      </c:barChart>
      <c:catAx>
        <c:axId val="48252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6808"/>
        <c:crosses val="autoZero"/>
        <c:auto val="1"/>
        <c:lblAlgn val="ctr"/>
        <c:lblOffset val="100"/>
        <c:noMultiLvlLbl val="0"/>
      </c:catAx>
      <c:valAx>
        <c:axId val="482526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3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17296207539273E-2"/>
          <c:y val="5.6603279267203788E-4"/>
          <c:w val="0.90228270379246067"/>
          <c:h val="0.93024237602319115"/>
        </c:manualLayout>
      </c:layout>
      <c:barChart>
        <c:barDir val="col"/>
        <c:grouping val="clustered"/>
        <c:varyColors val="0"/>
        <c:ser>
          <c:idx val="0"/>
          <c:order val="0"/>
          <c:tx>
            <c:strRef>
              <c:f>Sheet1!$B$1</c:f>
              <c:strCache>
                <c:ptCount val="1"/>
                <c:pt idx="0">
                  <c:v>Series 1</c:v>
                </c:pt>
              </c:strCache>
            </c:strRef>
          </c:tx>
          <c:spPr>
            <a:solidFill>
              <a:schemeClr val="tx2">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Agree</c:v>
                </c:pt>
                <c:pt idx="1">
                  <c:v>Neutral</c:v>
                </c:pt>
                <c:pt idx="2">
                  <c:v>Disagree</c:v>
                </c:pt>
              </c:strCache>
            </c:strRef>
          </c:cat>
          <c:val>
            <c:numRef>
              <c:f>Sheet1!$B$2:$B$4</c:f>
              <c:numCache>
                <c:formatCode>General</c:formatCode>
                <c:ptCount val="3"/>
                <c:pt idx="0">
                  <c:v>0.36</c:v>
                </c:pt>
                <c:pt idx="1">
                  <c:v>0.48</c:v>
                </c:pt>
                <c:pt idx="2">
                  <c:v>0.16</c:v>
                </c:pt>
              </c:numCache>
            </c:numRef>
          </c:val>
          <c:extLst>
            <c:ext xmlns:c16="http://schemas.microsoft.com/office/drawing/2014/chart" uri="{C3380CC4-5D6E-409C-BE32-E72D297353CC}">
              <c16:uniqueId val="{00000000-B21C-4E1C-9200-3A436572033C}"/>
            </c:ext>
          </c:extLst>
        </c:ser>
        <c:dLbls>
          <c:showLegendKey val="0"/>
          <c:showVal val="0"/>
          <c:showCatName val="0"/>
          <c:showSerName val="0"/>
          <c:showPercent val="0"/>
          <c:showBubbleSize val="0"/>
        </c:dLbls>
        <c:gapWidth val="182"/>
        <c:axId val="482523528"/>
        <c:axId val="482526808"/>
      </c:barChart>
      <c:catAx>
        <c:axId val="48252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6808"/>
        <c:crosses val="autoZero"/>
        <c:auto val="1"/>
        <c:lblAlgn val="ctr"/>
        <c:lblOffset val="100"/>
        <c:noMultiLvlLbl val="0"/>
      </c:catAx>
      <c:valAx>
        <c:axId val="482526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3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17296207539273E-2"/>
          <c:y val="5.6603279267203788E-4"/>
          <c:w val="0.90228270379246067"/>
          <c:h val="0.93024237602319115"/>
        </c:manualLayout>
      </c:layout>
      <c:barChart>
        <c:barDir val="col"/>
        <c:grouping val="clustered"/>
        <c:varyColors val="0"/>
        <c:ser>
          <c:idx val="0"/>
          <c:order val="0"/>
          <c:tx>
            <c:strRef>
              <c:f>Sheet1!$B$1</c:f>
              <c:strCache>
                <c:ptCount val="1"/>
                <c:pt idx="0">
                  <c:v>Series 1</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Agree</c:v>
                </c:pt>
                <c:pt idx="1">
                  <c:v>Neutral</c:v>
                </c:pt>
                <c:pt idx="2">
                  <c:v>Disagree</c:v>
                </c:pt>
              </c:strCache>
            </c:strRef>
          </c:cat>
          <c:val>
            <c:numRef>
              <c:f>Sheet1!$B$2:$B$4</c:f>
              <c:numCache>
                <c:formatCode>General</c:formatCode>
                <c:ptCount val="3"/>
                <c:pt idx="0">
                  <c:v>0.63</c:v>
                </c:pt>
                <c:pt idx="1">
                  <c:v>0.24</c:v>
                </c:pt>
                <c:pt idx="2">
                  <c:v>0.13</c:v>
                </c:pt>
              </c:numCache>
            </c:numRef>
          </c:val>
          <c:extLst>
            <c:ext xmlns:c16="http://schemas.microsoft.com/office/drawing/2014/chart" uri="{C3380CC4-5D6E-409C-BE32-E72D297353CC}">
              <c16:uniqueId val="{00000000-B21C-4E1C-9200-3A436572033C}"/>
            </c:ext>
          </c:extLst>
        </c:ser>
        <c:dLbls>
          <c:showLegendKey val="0"/>
          <c:showVal val="0"/>
          <c:showCatName val="0"/>
          <c:showSerName val="0"/>
          <c:showPercent val="0"/>
          <c:showBubbleSize val="0"/>
        </c:dLbls>
        <c:gapWidth val="182"/>
        <c:axId val="482523528"/>
        <c:axId val="482526808"/>
      </c:barChart>
      <c:catAx>
        <c:axId val="48252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6808"/>
        <c:crosses val="autoZero"/>
        <c:auto val="1"/>
        <c:lblAlgn val="ctr"/>
        <c:lblOffset val="100"/>
        <c:noMultiLvlLbl val="0"/>
      </c:catAx>
      <c:valAx>
        <c:axId val="482526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3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17296207539273E-2"/>
          <c:y val="5.6603279267203788E-4"/>
          <c:w val="0.90228270379246067"/>
          <c:h val="0.93024237602319115"/>
        </c:manualLayout>
      </c:layout>
      <c:barChart>
        <c:barDir val="col"/>
        <c:grouping val="clustered"/>
        <c:varyColors val="0"/>
        <c:ser>
          <c:idx val="0"/>
          <c:order val="0"/>
          <c:tx>
            <c:strRef>
              <c:f>Sheet1!$B$1</c:f>
              <c:strCache>
                <c:ptCount val="1"/>
                <c:pt idx="0">
                  <c:v>Series 1</c:v>
                </c:pt>
              </c:strCache>
            </c:strRef>
          </c:tx>
          <c:spPr>
            <a:solidFill>
              <a:srgbClr val="FF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Agree</c:v>
                </c:pt>
                <c:pt idx="1">
                  <c:v>Neutral</c:v>
                </c:pt>
                <c:pt idx="2">
                  <c:v>Disagree</c:v>
                </c:pt>
              </c:strCache>
            </c:strRef>
          </c:cat>
          <c:val>
            <c:numRef>
              <c:f>Sheet1!$B$2:$B$4</c:f>
              <c:numCache>
                <c:formatCode>General</c:formatCode>
                <c:ptCount val="3"/>
                <c:pt idx="0">
                  <c:v>0.41</c:v>
                </c:pt>
                <c:pt idx="1">
                  <c:v>0.33</c:v>
                </c:pt>
                <c:pt idx="2">
                  <c:v>0.26</c:v>
                </c:pt>
              </c:numCache>
            </c:numRef>
          </c:val>
          <c:extLst>
            <c:ext xmlns:c16="http://schemas.microsoft.com/office/drawing/2014/chart" uri="{C3380CC4-5D6E-409C-BE32-E72D297353CC}">
              <c16:uniqueId val="{00000000-B21C-4E1C-9200-3A436572033C}"/>
            </c:ext>
          </c:extLst>
        </c:ser>
        <c:dLbls>
          <c:showLegendKey val="0"/>
          <c:showVal val="0"/>
          <c:showCatName val="0"/>
          <c:showSerName val="0"/>
          <c:showPercent val="0"/>
          <c:showBubbleSize val="0"/>
        </c:dLbls>
        <c:gapWidth val="182"/>
        <c:axId val="482523528"/>
        <c:axId val="482526808"/>
      </c:barChart>
      <c:catAx>
        <c:axId val="48252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6808"/>
        <c:crosses val="autoZero"/>
        <c:auto val="1"/>
        <c:lblAlgn val="ctr"/>
        <c:lblOffset val="100"/>
        <c:noMultiLvlLbl val="0"/>
      </c:catAx>
      <c:valAx>
        <c:axId val="482526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3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17296207539273E-2"/>
          <c:y val="5.6603279267203788E-4"/>
          <c:w val="0.90228270379246067"/>
          <c:h val="0.93024237602319115"/>
        </c:manualLayout>
      </c:layout>
      <c:barChart>
        <c:barDir val="col"/>
        <c:grouping val="clustered"/>
        <c:varyColors val="0"/>
        <c:ser>
          <c:idx val="0"/>
          <c:order val="0"/>
          <c:tx>
            <c:strRef>
              <c:f>Sheet1!$B$1</c:f>
              <c:strCache>
                <c:ptCount val="1"/>
                <c:pt idx="0">
                  <c:v>Series 1</c:v>
                </c:pt>
              </c:strCache>
            </c:strRef>
          </c:tx>
          <c:spPr>
            <a:solidFill>
              <a:srgbClr val="0070C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Agree</c:v>
                </c:pt>
                <c:pt idx="1">
                  <c:v>Neutral</c:v>
                </c:pt>
                <c:pt idx="2">
                  <c:v>Disagree</c:v>
                </c:pt>
              </c:strCache>
            </c:strRef>
          </c:cat>
          <c:val>
            <c:numRef>
              <c:f>Sheet1!$B$2:$B$4</c:f>
              <c:numCache>
                <c:formatCode>General</c:formatCode>
                <c:ptCount val="3"/>
                <c:pt idx="0">
                  <c:v>0.35</c:v>
                </c:pt>
                <c:pt idx="1">
                  <c:v>0.22</c:v>
                </c:pt>
                <c:pt idx="2">
                  <c:v>0.43</c:v>
                </c:pt>
              </c:numCache>
            </c:numRef>
          </c:val>
          <c:extLst>
            <c:ext xmlns:c16="http://schemas.microsoft.com/office/drawing/2014/chart" uri="{C3380CC4-5D6E-409C-BE32-E72D297353CC}">
              <c16:uniqueId val="{00000000-B21C-4E1C-9200-3A436572033C}"/>
            </c:ext>
          </c:extLst>
        </c:ser>
        <c:dLbls>
          <c:showLegendKey val="0"/>
          <c:showVal val="0"/>
          <c:showCatName val="0"/>
          <c:showSerName val="0"/>
          <c:showPercent val="0"/>
          <c:showBubbleSize val="0"/>
        </c:dLbls>
        <c:gapWidth val="182"/>
        <c:axId val="482523528"/>
        <c:axId val="482526808"/>
      </c:barChart>
      <c:catAx>
        <c:axId val="48252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6808"/>
        <c:crosses val="autoZero"/>
        <c:auto val="1"/>
        <c:lblAlgn val="ctr"/>
        <c:lblOffset val="100"/>
        <c:noMultiLvlLbl val="0"/>
      </c:catAx>
      <c:valAx>
        <c:axId val="482526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3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68619955114307"/>
          <c:y val="5.6603279267203788E-4"/>
          <c:w val="0.73225645707330067"/>
          <c:h val="0.93024237602319115"/>
        </c:manualLayout>
      </c:layout>
      <c:barChart>
        <c:barDir val="bar"/>
        <c:grouping val="clustered"/>
        <c:varyColors val="0"/>
        <c:ser>
          <c:idx val="0"/>
          <c:order val="0"/>
          <c:tx>
            <c:strRef>
              <c:f>Sheet1!$B$1</c:f>
              <c:strCache>
                <c:ptCount val="1"/>
                <c:pt idx="0">
                  <c:v>Series 1</c:v>
                </c:pt>
              </c:strCache>
            </c:strRef>
          </c:tx>
          <c:spPr>
            <a:solidFill>
              <a:srgbClr val="00B05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Moral weakness</c:v>
                </c:pt>
                <c:pt idx="1">
                  <c:v>A person's genetics or other medical condition</c:v>
                </c:pt>
                <c:pt idx="2">
                  <c:v>Seeing a lot of ads promoting gambling</c:v>
                </c:pt>
                <c:pt idx="3">
                  <c:v>A traumatic event in someone's life</c:v>
                </c:pt>
                <c:pt idx="4">
                  <c:v>Not having enough willpower</c:v>
                </c:pt>
                <c:pt idx="5">
                  <c:v>Winning a lot of money</c:v>
                </c:pt>
                <c:pt idx="6">
                  <c:v>Having a parent or other family member who gambles</c:v>
                </c:pt>
                <c:pt idx="7">
                  <c:v>Being around people who gamble a lot</c:v>
                </c:pt>
                <c:pt idx="8">
                  <c:v>Having an addictive personality</c:v>
                </c:pt>
              </c:strCache>
            </c:strRef>
          </c:cat>
          <c:val>
            <c:numRef>
              <c:f>Sheet1!$B$2:$B$10</c:f>
              <c:numCache>
                <c:formatCode>General</c:formatCode>
                <c:ptCount val="9"/>
                <c:pt idx="0">
                  <c:v>0.51</c:v>
                </c:pt>
                <c:pt idx="1">
                  <c:v>0.46</c:v>
                </c:pt>
                <c:pt idx="2">
                  <c:v>0.56999999999999995</c:v>
                </c:pt>
                <c:pt idx="3">
                  <c:v>0.57999999999999996</c:v>
                </c:pt>
                <c:pt idx="4">
                  <c:v>0.76</c:v>
                </c:pt>
                <c:pt idx="5">
                  <c:v>0.78</c:v>
                </c:pt>
                <c:pt idx="6">
                  <c:v>0.8</c:v>
                </c:pt>
                <c:pt idx="7">
                  <c:v>0.81</c:v>
                </c:pt>
                <c:pt idx="8">
                  <c:v>0.88</c:v>
                </c:pt>
              </c:numCache>
            </c:numRef>
          </c:val>
          <c:extLst>
            <c:ext xmlns:c16="http://schemas.microsoft.com/office/drawing/2014/chart" uri="{C3380CC4-5D6E-409C-BE32-E72D297353CC}">
              <c16:uniqueId val="{00000000-B21C-4E1C-9200-3A436572033C}"/>
            </c:ext>
          </c:extLst>
        </c:ser>
        <c:dLbls>
          <c:showLegendKey val="0"/>
          <c:showVal val="0"/>
          <c:showCatName val="0"/>
          <c:showSerName val="0"/>
          <c:showPercent val="0"/>
          <c:showBubbleSize val="0"/>
        </c:dLbls>
        <c:gapWidth val="182"/>
        <c:axId val="482523528"/>
        <c:axId val="482526808"/>
      </c:barChart>
      <c:catAx>
        <c:axId val="482523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82526808"/>
        <c:crosses val="autoZero"/>
        <c:auto val="1"/>
        <c:lblAlgn val="ctr"/>
        <c:lblOffset val="100"/>
        <c:noMultiLvlLbl val="0"/>
      </c:catAx>
      <c:valAx>
        <c:axId val="4825268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3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17296207539273E-2"/>
          <c:y val="5.6603279267203788E-4"/>
          <c:w val="0.90228270379246067"/>
          <c:h val="0.93024237602319115"/>
        </c:manualLayout>
      </c:layout>
      <c:barChart>
        <c:barDir val="col"/>
        <c:grouping val="clustered"/>
        <c:varyColors val="0"/>
        <c:ser>
          <c:idx val="0"/>
          <c:order val="0"/>
          <c:tx>
            <c:strRef>
              <c:f>Sheet1!$B$1</c:f>
              <c:strCache>
                <c:ptCount val="1"/>
                <c:pt idx="0">
                  <c:v>Series 1</c:v>
                </c:pt>
              </c:strCache>
            </c:strRef>
          </c:tx>
          <c:spPr>
            <a:solidFill>
              <a:srgbClr val="92D05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Agree</c:v>
                </c:pt>
                <c:pt idx="1">
                  <c:v>Neutral</c:v>
                </c:pt>
                <c:pt idx="2">
                  <c:v>Disagree</c:v>
                </c:pt>
              </c:strCache>
            </c:strRef>
          </c:cat>
          <c:val>
            <c:numRef>
              <c:f>Sheet1!$B$2:$B$4</c:f>
              <c:numCache>
                <c:formatCode>General</c:formatCode>
                <c:ptCount val="3"/>
                <c:pt idx="0">
                  <c:v>0.78</c:v>
                </c:pt>
                <c:pt idx="1">
                  <c:v>0.16</c:v>
                </c:pt>
                <c:pt idx="2">
                  <c:v>0.06</c:v>
                </c:pt>
              </c:numCache>
            </c:numRef>
          </c:val>
          <c:extLst>
            <c:ext xmlns:c16="http://schemas.microsoft.com/office/drawing/2014/chart" uri="{C3380CC4-5D6E-409C-BE32-E72D297353CC}">
              <c16:uniqueId val="{00000000-B21C-4E1C-9200-3A436572033C}"/>
            </c:ext>
          </c:extLst>
        </c:ser>
        <c:dLbls>
          <c:showLegendKey val="0"/>
          <c:showVal val="0"/>
          <c:showCatName val="0"/>
          <c:showSerName val="0"/>
          <c:showPercent val="0"/>
          <c:showBubbleSize val="0"/>
        </c:dLbls>
        <c:gapWidth val="182"/>
        <c:axId val="482523528"/>
        <c:axId val="482526808"/>
      </c:barChart>
      <c:catAx>
        <c:axId val="48252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6808"/>
        <c:crosses val="autoZero"/>
        <c:auto val="1"/>
        <c:lblAlgn val="ctr"/>
        <c:lblOffset val="100"/>
        <c:noMultiLvlLbl val="0"/>
      </c:catAx>
      <c:valAx>
        <c:axId val="482526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3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17296207539273E-2"/>
          <c:y val="5.6603279267203788E-4"/>
          <c:w val="0.90228270379246067"/>
          <c:h val="0.93024237602319115"/>
        </c:manualLayout>
      </c:layout>
      <c:barChart>
        <c:barDir val="col"/>
        <c:grouping val="clustered"/>
        <c:varyColors val="0"/>
        <c:ser>
          <c:idx val="0"/>
          <c:order val="0"/>
          <c:tx>
            <c:strRef>
              <c:f>Sheet1!$B$1</c:f>
              <c:strCache>
                <c:ptCount val="1"/>
                <c:pt idx="0">
                  <c:v>Series 1</c:v>
                </c:pt>
              </c:strCache>
            </c:strRef>
          </c:tx>
          <c:spPr>
            <a:solidFill>
              <a:schemeClr val="accent1">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Agree</c:v>
                </c:pt>
                <c:pt idx="1">
                  <c:v>Neutral</c:v>
                </c:pt>
                <c:pt idx="2">
                  <c:v>Disagree</c:v>
                </c:pt>
              </c:strCache>
            </c:strRef>
          </c:cat>
          <c:val>
            <c:numRef>
              <c:f>Sheet1!$B$2:$B$4</c:f>
              <c:numCache>
                <c:formatCode>General</c:formatCode>
                <c:ptCount val="3"/>
                <c:pt idx="0">
                  <c:v>7.0000000000000007E-2</c:v>
                </c:pt>
                <c:pt idx="1">
                  <c:v>0.14000000000000001</c:v>
                </c:pt>
                <c:pt idx="2">
                  <c:v>0.79</c:v>
                </c:pt>
              </c:numCache>
            </c:numRef>
          </c:val>
          <c:extLst>
            <c:ext xmlns:c16="http://schemas.microsoft.com/office/drawing/2014/chart" uri="{C3380CC4-5D6E-409C-BE32-E72D297353CC}">
              <c16:uniqueId val="{00000000-B21C-4E1C-9200-3A436572033C}"/>
            </c:ext>
          </c:extLst>
        </c:ser>
        <c:dLbls>
          <c:showLegendKey val="0"/>
          <c:showVal val="0"/>
          <c:showCatName val="0"/>
          <c:showSerName val="0"/>
          <c:showPercent val="0"/>
          <c:showBubbleSize val="0"/>
        </c:dLbls>
        <c:gapWidth val="182"/>
        <c:axId val="482523528"/>
        <c:axId val="482526808"/>
      </c:barChart>
      <c:catAx>
        <c:axId val="48252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6808"/>
        <c:crosses val="autoZero"/>
        <c:auto val="1"/>
        <c:lblAlgn val="ctr"/>
        <c:lblOffset val="100"/>
        <c:noMultiLvlLbl val="0"/>
      </c:catAx>
      <c:valAx>
        <c:axId val="482526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3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17296207539273E-2"/>
          <c:y val="5.6603279267203788E-4"/>
          <c:w val="0.90228270379246067"/>
          <c:h val="0.93024237602319115"/>
        </c:manualLayout>
      </c:layout>
      <c:barChart>
        <c:barDir val="col"/>
        <c:grouping val="clustered"/>
        <c:varyColors val="0"/>
        <c:ser>
          <c:idx val="0"/>
          <c:order val="0"/>
          <c:tx>
            <c:strRef>
              <c:f>Sheet1!$B$1</c:f>
              <c:strCache>
                <c:ptCount val="1"/>
                <c:pt idx="0">
                  <c:v>Column1</c:v>
                </c:pt>
              </c:strCache>
            </c:strRef>
          </c:tx>
          <c:spPr>
            <a:solidFill>
              <a:srgbClr val="FF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Agree</c:v>
                </c:pt>
                <c:pt idx="1">
                  <c:v>Neutral</c:v>
                </c:pt>
                <c:pt idx="2">
                  <c:v>Disagree</c:v>
                </c:pt>
              </c:strCache>
            </c:strRef>
          </c:cat>
          <c:val>
            <c:numRef>
              <c:f>Sheet1!$B$2:$B$4</c:f>
              <c:numCache>
                <c:formatCode>General</c:formatCode>
                <c:ptCount val="3"/>
                <c:pt idx="0">
                  <c:v>0.08</c:v>
                </c:pt>
                <c:pt idx="1">
                  <c:v>0.19</c:v>
                </c:pt>
                <c:pt idx="2">
                  <c:v>0.73</c:v>
                </c:pt>
              </c:numCache>
            </c:numRef>
          </c:val>
          <c:extLst>
            <c:ext xmlns:c16="http://schemas.microsoft.com/office/drawing/2014/chart" uri="{C3380CC4-5D6E-409C-BE32-E72D297353CC}">
              <c16:uniqueId val="{00000000-B21C-4E1C-9200-3A436572033C}"/>
            </c:ext>
          </c:extLst>
        </c:ser>
        <c:dLbls>
          <c:showLegendKey val="0"/>
          <c:showVal val="0"/>
          <c:showCatName val="0"/>
          <c:showSerName val="0"/>
          <c:showPercent val="0"/>
          <c:showBubbleSize val="0"/>
        </c:dLbls>
        <c:gapWidth val="182"/>
        <c:axId val="482523528"/>
        <c:axId val="482526808"/>
      </c:barChart>
      <c:catAx>
        <c:axId val="48252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6808"/>
        <c:crosses val="autoZero"/>
        <c:auto val="1"/>
        <c:lblAlgn val="ctr"/>
        <c:lblOffset val="100"/>
        <c:noMultiLvlLbl val="0"/>
      </c:catAx>
      <c:valAx>
        <c:axId val="482526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3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17296207539273E-2"/>
          <c:y val="5.6603279267203788E-4"/>
          <c:w val="0.90228270379246067"/>
          <c:h val="0.93024237602319115"/>
        </c:manualLayout>
      </c:layout>
      <c:barChart>
        <c:barDir val="col"/>
        <c:grouping val="clustered"/>
        <c:varyColors val="0"/>
        <c:ser>
          <c:idx val="0"/>
          <c:order val="0"/>
          <c:tx>
            <c:strRef>
              <c:f>Sheet1!$B$1</c:f>
              <c:strCache>
                <c:ptCount val="1"/>
                <c:pt idx="0">
                  <c:v>Column1</c:v>
                </c:pt>
              </c:strCache>
            </c:strRef>
          </c:tx>
          <c:spPr>
            <a:solidFill>
              <a:schemeClr val="tx2">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Agree</c:v>
                </c:pt>
                <c:pt idx="1">
                  <c:v>Neutral</c:v>
                </c:pt>
                <c:pt idx="2">
                  <c:v>Disagree</c:v>
                </c:pt>
              </c:strCache>
            </c:strRef>
          </c:cat>
          <c:val>
            <c:numRef>
              <c:f>Sheet1!$B$2:$B$4</c:f>
              <c:numCache>
                <c:formatCode>General</c:formatCode>
                <c:ptCount val="3"/>
                <c:pt idx="0">
                  <c:v>0.9</c:v>
                </c:pt>
                <c:pt idx="1">
                  <c:v>0.06</c:v>
                </c:pt>
                <c:pt idx="2">
                  <c:v>0.04</c:v>
                </c:pt>
              </c:numCache>
            </c:numRef>
          </c:val>
          <c:extLst>
            <c:ext xmlns:c16="http://schemas.microsoft.com/office/drawing/2014/chart" uri="{C3380CC4-5D6E-409C-BE32-E72D297353CC}">
              <c16:uniqueId val="{00000000-B21C-4E1C-9200-3A436572033C}"/>
            </c:ext>
          </c:extLst>
        </c:ser>
        <c:dLbls>
          <c:showLegendKey val="0"/>
          <c:showVal val="0"/>
          <c:showCatName val="0"/>
          <c:showSerName val="0"/>
          <c:showPercent val="0"/>
          <c:showBubbleSize val="0"/>
        </c:dLbls>
        <c:gapWidth val="182"/>
        <c:axId val="482523528"/>
        <c:axId val="482526808"/>
      </c:barChart>
      <c:catAx>
        <c:axId val="48252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6808"/>
        <c:crosses val="autoZero"/>
        <c:auto val="1"/>
        <c:lblAlgn val="ctr"/>
        <c:lblOffset val="100"/>
        <c:noMultiLvlLbl val="0"/>
      </c:catAx>
      <c:valAx>
        <c:axId val="482526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3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68619955114307"/>
          <c:y val="5.6603279267203788E-4"/>
          <c:w val="0.73225645707330067"/>
          <c:h val="0.93024237602319115"/>
        </c:manualLayout>
      </c:layout>
      <c:barChart>
        <c:barDir val="bar"/>
        <c:grouping val="clustered"/>
        <c:varyColors val="0"/>
        <c:ser>
          <c:idx val="0"/>
          <c:order val="0"/>
          <c:tx>
            <c:strRef>
              <c:f>Sheet1!$B$1</c:f>
              <c:strCache>
                <c:ptCount val="1"/>
                <c:pt idx="0">
                  <c:v>Series 1</c:v>
                </c:pt>
              </c:strCache>
            </c:strRef>
          </c:tx>
          <c:spPr>
            <a:solidFill>
              <a:srgbClr val="FF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Never</c:v>
                </c:pt>
                <c:pt idx="1">
                  <c:v>Less often than once a year</c:v>
                </c:pt>
                <c:pt idx="2">
                  <c:v>1 to 2 times a year</c:v>
                </c:pt>
                <c:pt idx="3">
                  <c:v>Several times a year, but not monthly</c:v>
                </c:pt>
                <c:pt idx="4">
                  <c:v>1 to 3 times a month</c:v>
                </c:pt>
                <c:pt idx="5">
                  <c:v>Weekly or more</c:v>
                </c:pt>
              </c:strCache>
            </c:strRef>
          </c:cat>
          <c:val>
            <c:numRef>
              <c:f>Sheet1!$B$2:$B$7</c:f>
              <c:numCache>
                <c:formatCode>General</c:formatCode>
                <c:ptCount val="6"/>
                <c:pt idx="0">
                  <c:v>0.27</c:v>
                </c:pt>
                <c:pt idx="1">
                  <c:v>0.36</c:v>
                </c:pt>
                <c:pt idx="2">
                  <c:v>0.18</c:v>
                </c:pt>
                <c:pt idx="3">
                  <c:v>0.13</c:v>
                </c:pt>
                <c:pt idx="4">
                  <c:v>0.04</c:v>
                </c:pt>
                <c:pt idx="5">
                  <c:v>0.02</c:v>
                </c:pt>
              </c:numCache>
            </c:numRef>
          </c:val>
          <c:extLst>
            <c:ext xmlns:c16="http://schemas.microsoft.com/office/drawing/2014/chart" uri="{C3380CC4-5D6E-409C-BE32-E72D297353CC}">
              <c16:uniqueId val="{00000000-B21C-4E1C-9200-3A436572033C}"/>
            </c:ext>
          </c:extLst>
        </c:ser>
        <c:dLbls>
          <c:showLegendKey val="0"/>
          <c:showVal val="0"/>
          <c:showCatName val="0"/>
          <c:showSerName val="0"/>
          <c:showPercent val="0"/>
          <c:showBubbleSize val="0"/>
        </c:dLbls>
        <c:gapWidth val="182"/>
        <c:axId val="482523528"/>
        <c:axId val="482526808"/>
      </c:barChart>
      <c:catAx>
        <c:axId val="482523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6808"/>
        <c:crosses val="autoZero"/>
        <c:auto val="1"/>
        <c:lblAlgn val="ctr"/>
        <c:lblOffset val="100"/>
        <c:noMultiLvlLbl val="0"/>
      </c:catAx>
      <c:valAx>
        <c:axId val="4825268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3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17296207539273E-2"/>
          <c:y val="5.6603279267203788E-4"/>
          <c:w val="0.90228270379246067"/>
          <c:h val="0.93024237602319115"/>
        </c:manualLayout>
      </c:layout>
      <c:barChart>
        <c:barDir val="col"/>
        <c:grouping val="clustered"/>
        <c:varyColors val="0"/>
        <c:ser>
          <c:idx val="0"/>
          <c:order val="0"/>
          <c:tx>
            <c:strRef>
              <c:f>Sheet1!$B$1</c:f>
              <c:strCache>
                <c:ptCount val="1"/>
                <c:pt idx="0">
                  <c:v>Column1</c:v>
                </c:pt>
              </c:strCache>
            </c:strRef>
          </c:tx>
          <c:spPr>
            <a:solidFill>
              <a:schemeClr val="accent1">
                <a:lumMod val="5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Agree</c:v>
                </c:pt>
                <c:pt idx="1">
                  <c:v>Neutral</c:v>
                </c:pt>
                <c:pt idx="2">
                  <c:v>Disagree</c:v>
                </c:pt>
              </c:strCache>
            </c:strRef>
          </c:cat>
          <c:val>
            <c:numRef>
              <c:f>Sheet1!$B$2:$B$4</c:f>
              <c:numCache>
                <c:formatCode>General</c:formatCode>
                <c:ptCount val="3"/>
                <c:pt idx="0">
                  <c:v>0.92</c:v>
                </c:pt>
                <c:pt idx="1">
                  <c:v>0.06</c:v>
                </c:pt>
                <c:pt idx="2">
                  <c:v>0.04</c:v>
                </c:pt>
              </c:numCache>
            </c:numRef>
          </c:val>
          <c:extLst>
            <c:ext xmlns:c16="http://schemas.microsoft.com/office/drawing/2014/chart" uri="{C3380CC4-5D6E-409C-BE32-E72D297353CC}">
              <c16:uniqueId val="{00000000-B21C-4E1C-9200-3A436572033C}"/>
            </c:ext>
          </c:extLst>
        </c:ser>
        <c:dLbls>
          <c:showLegendKey val="0"/>
          <c:showVal val="0"/>
          <c:showCatName val="0"/>
          <c:showSerName val="0"/>
          <c:showPercent val="0"/>
          <c:showBubbleSize val="0"/>
        </c:dLbls>
        <c:gapWidth val="182"/>
        <c:axId val="482523528"/>
        <c:axId val="482526808"/>
      </c:barChart>
      <c:catAx>
        <c:axId val="48252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6808"/>
        <c:crosses val="autoZero"/>
        <c:auto val="1"/>
        <c:lblAlgn val="ctr"/>
        <c:lblOffset val="100"/>
        <c:noMultiLvlLbl val="0"/>
      </c:catAx>
      <c:valAx>
        <c:axId val="482526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3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17296207539273E-2"/>
          <c:y val="5.6603279267203788E-4"/>
          <c:w val="0.90228270379246067"/>
          <c:h val="0.93024237602319115"/>
        </c:manualLayout>
      </c:layout>
      <c:barChart>
        <c:barDir val="col"/>
        <c:grouping val="clustered"/>
        <c:varyColors val="0"/>
        <c:ser>
          <c:idx val="0"/>
          <c:order val="0"/>
          <c:tx>
            <c:strRef>
              <c:f>Sheet1!$B$1</c:f>
              <c:strCache>
                <c:ptCount val="1"/>
                <c:pt idx="0">
                  <c:v>Column1</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Agree</c:v>
                </c:pt>
                <c:pt idx="1">
                  <c:v>Neutral</c:v>
                </c:pt>
                <c:pt idx="2">
                  <c:v>Disagree</c:v>
                </c:pt>
              </c:strCache>
            </c:strRef>
          </c:cat>
          <c:val>
            <c:numRef>
              <c:f>Sheet1!$B$2:$B$4</c:f>
              <c:numCache>
                <c:formatCode>General</c:formatCode>
                <c:ptCount val="3"/>
                <c:pt idx="0">
                  <c:v>0.93</c:v>
                </c:pt>
                <c:pt idx="1">
                  <c:v>0.04</c:v>
                </c:pt>
                <c:pt idx="2">
                  <c:v>0.03</c:v>
                </c:pt>
              </c:numCache>
            </c:numRef>
          </c:val>
          <c:extLst>
            <c:ext xmlns:c16="http://schemas.microsoft.com/office/drawing/2014/chart" uri="{C3380CC4-5D6E-409C-BE32-E72D297353CC}">
              <c16:uniqueId val="{00000000-B21C-4E1C-9200-3A436572033C}"/>
            </c:ext>
          </c:extLst>
        </c:ser>
        <c:dLbls>
          <c:showLegendKey val="0"/>
          <c:showVal val="0"/>
          <c:showCatName val="0"/>
          <c:showSerName val="0"/>
          <c:showPercent val="0"/>
          <c:showBubbleSize val="0"/>
        </c:dLbls>
        <c:gapWidth val="182"/>
        <c:axId val="482523528"/>
        <c:axId val="482526808"/>
      </c:barChart>
      <c:catAx>
        <c:axId val="48252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6808"/>
        <c:crosses val="autoZero"/>
        <c:auto val="1"/>
        <c:lblAlgn val="ctr"/>
        <c:lblOffset val="100"/>
        <c:noMultiLvlLbl val="0"/>
      </c:catAx>
      <c:valAx>
        <c:axId val="482526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3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17296207539273E-2"/>
          <c:y val="5.6603279267203788E-4"/>
          <c:w val="0.90228270379246067"/>
          <c:h val="0.93024237602319115"/>
        </c:manualLayout>
      </c:layout>
      <c:barChart>
        <c:barDir val="col"/>
        <c:grouping val="clustered"/>
        <c:varyColors val="0"/>
        <c:ser>
          <c:idx val="0"/>
          <c:order val="0"/>
          <c:tx>
            <c:strRef>
              <c:f>Sheet1!$B$1</c:f>
              <c:strCache>
                <c:ptCount val="1"/>
                <c:pt idx="0">
                  <c:v>Column1</c:v>
                </c:pt>
              </c:strCache>
            </c:strRef>
          </c:tx>
          <c:spPr>
            <a:solidFill>
              <a:schemeClr val="accent1">
                <a:lumMod val="40000"/>
                <a:lumOff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Agree</c:v>
                </c:pt>
                <c:pt idx="1">
                  <c:v>Neutral</c:v>
                </c:pt>
                <c:pt idx="2">
                  <c:v>Disagree</c:v>
                </c:pt>
              </c:strCache>
            </c:strRef>
          </c:cat>
          <c:val>
            <c:numRef>
              <c:f>Sheet1!$B$2:$B$4</c:f>
              <c:numCache>
                <c:formatCode>General</c:formatCode>
                <c:ptCount val="3"/>
                <c:pt idx="0">
                  <c:v>0.9</c:v>
                </c:pt>
                <c:pt idx="1">
                  <c:v>0.06</c:v>
                </c:pt>
                <c:pt idx="2">
                  <c:v>0.04</c:v>
                </c:pt>
              </c:numCache>
            </c:numRef>
          </c:val>
          <c:extLst>
            <c:ext xmlns:c16="http://schemas.microsoft.com/office/drawing/2014/chart" uri="{C3380CC4-5D6E-409C-BE32-E72D297353CC}">
              <c16:uniqueId val="{00000000-B21C-4E1C-9200-3A436572033C}"/>
            </c:ext>
          </c:extLst>
        </c:ser>
        <c:dLbls>
          <c:showLegendKey val="0"/>
          <c:showVal val="0"/>
          <c:showCatName val="0"/>
          <c:showSerName val="0"/>
          <c:showPercent val="0"/>
          <c:showBubbleSize val="0"/>
        </c:dLbls>
        <c:gapWidth val="182"/>
        <c:axId val="482523528"/>
        <c:axId val="482526808"/>
      </c:barChart>
      <c:catAx>
        <c:axId val="48252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6808"/>
        <c:crosses val="autoZero"/>
        <c:auto val="1"/>
        <c:lblAlgn val="ctr"/>
        <c:lblOffset val="100"/>
        <c:noMultiLvlLbl val="0"/>
      </c:catAx>
      <c:valAx>
        <c:axId val="482526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3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17296207539273E-2"/>
          <c:y val="5.6603279267203788E-4"/>
          <c:w val="0.90228270379246067"/>
          <c:h val="0.93024237602319115"/>
        </c:manualLayout>
      </c:layout>
      <c:barChart>
        <c:barDir val="col"/>
        <c:grouping val="clustered"/>
        <c:varyColors val="0"/>
        <c:ser>
          <c:idx val="0"/>
          <c:order val="0"/>
          <c:tx>
            <c:strRef>
              <c:f>Sheet1!$B$1</c:f>
              <c:strCache>
                <c:ptCount val="1"/>
                <c:pt idx="0">
                  <c:v>Column1</c:v>
                </c:pt>
              </c:strCache>
            </c:strRef>
          </c:tx>
          <c:spPr>
            <a:solidFill>
              <a:srgbClr val="00B05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Agree</c:v>
                </c:pt>
                <c:pt idx="1">
                  <c:v>Neutral</c:v>
                </c:pt>
                <c:pt idx="2">
                  <c:v>Disagree</c:v>
                </c:pt>
              </c:strCache>
            </c:strRef>
          </c:cat>
          <c:val>
            <c:numRef>
              <c:f>Sheet1!$B$2:$B$4</c:f>
              <c:numCache>
                <c:formatCode>General</c:formatCode>
                <c:ptCount val="3"/>
                <c:pt idx="0">
                  <c:v>0.59</c:v>
                </c:pt>
                <c:pt idx="1">
                  <c:v>0.21</c:v>
                </c:pt>
                <c:pt idx="2">
                  <c:v>0.2</c:v>
                </c:pt>
              </c:numCache>
            </c:numRef>
          </c:val>
          <c:extLst>
            <c:ext xmlns:c16="http://schemas.microsoft.com/office/drawing/2014/chart" uri="{C3380CC4-5D6E-409C-BE32-E72D297353CC}">
              <c16:uniqueId val="{00000000-B21C-4E1C-9200-3A436572033C}"/>
            </c:ext>
          </c:extLst>
        </c:ser>
        <c:dLbls>
          <c:showLegendKey val="0"/>
          <c:showVal val="0"/>
          <c:showCatName val="0"/>
          <c:showSerName val="0"/>
          <c:showPercent val="0"/>
          <c:showBubbleSize val="0"/>
        </c:dLbls>
        <c:gapWidth val="182"/>
        <c:axId val="482523528"/>
        <c:axId val="482526808"/>
      </c:barChart>
      <c:catAx>
        <c:axId val="48252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6808"/>
        <c:crosses val="autoZero"/>
        <c:auto val="1"/>
        <c:lblAlgn val="ctr"/>
        <c:lblOffset val="100"/>
        <c:noMultiLvlLbl val="0"/>
      </c:catAx>
      <c:valAx>
        <c:axId val="482526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3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68619955114307"/>
          <c:y val="5.6603279267203788E-4"/>
          <c:w val="0.73225645707330067"/>
          <c:h val="0.93024237602319115"/>
        </c:manualLayout>
      </c:layout>
      <c:barChart>
        <c:barDir val="bar"/>
        <c:grouping val="clustered"/>
        <c:varyColors val="0"/>
        <c:ser>
          <c:idx val="0"/>
          <c:order val="0"/>
          <c:tx>
            <c:strRef>
              <c:f>Sheet1!$B$1</c:f>
              <c:strCache>
                <c:ptCount val="1"/>
                <c:pt idx="0">
                  <c:v>Series 1</c:v>
                </c:pt>
              </c:strCache>
            </c:strRef>
          </c:tx>
          <c:spPr>
            <a:solidFill>
              <a:srgbClr val="00B05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Other</c:v>
                </c:pt>
                <c:pt idx="1">
                  <c:v>Tennis</c:v>
                </c:pt>
                <c:pt idx="2">
                  <c:v>Golf</c:v>
                </c:pt>
                <c:pt idx="3">
                  <c:v>eSports</c:v>
                </c:pt>
                <c:pt idx="4">
                  <c:v>Soccer</c:v>
                </c:pt>
                <c:pt idx="5">
                  <c:v>Combat sports</c:v>
                </c:pt>
                <c:pt idx="6">
                  <c:v>Motor racing</c:v>
                </c:pt>
                <c:pt idx="7">
                  <c:v>College basketball</c:v>
                </c:pt>
                <c:pt idx="8">
                  <c:v>College football</c:v>
                </c:pt>
                <c:pt idx="9">
                  <c:v>Pro basketball</c:v>
                </c:pt>
                <c:pt idx="10">
                  <c:v>Ice hockey</c:v>
                </c:pt>
                <c:pt idx="11">
                  <c:v>Baseball</c:v>
                </c:pt>
                <c:pt idx="12">
                  <c:v>Professional football</c:v>
                </c:pt>
              </c:strCache>
            </c:strRef>
          </c:cat>
          <c:val>
            <c:numRef>
              <c:f>Sheet1!$B$2:$B$14</c:f>
              <c:numCache>
                <c:formatCode>General</c:formatCode>
                <c:ptCount val="13"/>
                <c:pt idx="0">
                  <c:v>0.06</c:v>
                </c:pt>
                <c:pt idx="1">
                  <c:v>0.08</c:v>
                </c:pt>
                <c:pt idx="2">
                  <c:v>0.1</c:v>
                </c:pt>
                <c:pt idx="3">
                  <c:v>7.0000000000000007E-2</c:v>
                </c:pt>
                <c:pt idx="4">
                  <c:v>0.14000000000000001</c:v>
                </c:pt>
                <c:pt idx="5">
                  <c:v>0.15</c:v>
                </c:pt>
                <c:pt idx="6">
                  <c:v>7.0000000000000007E-2</c:v>
                </c:pt>
                <c:pt idx="7">
                  <c:v>0.26</c:v>
                </c:pt>
                <c:pt idx="8">
                  <c:v>0.26</c:v>
                </c:pt>
                <c:pt idx="9">
                  <c:v>0.26</c:v>
                </c:pt>
                <c:pt idx="10">
                  <c:v>0.14000000000000001</c:v>
                </c:pt>
                <c:pt idx="11">
                  <c:v>0.24</c:v>
                </c:pt>
                <c:pt idx="12">
                  <c:v>0.72</c:v>
                </c:pt>
              </c:numCache>
            </c:numRef>
          </c:val>
          <c:extLst>
            <c:ext xmlns:c16="http://schemas.microsoft.com/office/drawing/2014/chart" uri="{C3380CC4-5D6E-409C-BE32-E72D297353CC}">
              <c16:uniqueId val="{00000000-B21C-4E1C-9200-3A436572033C}"/>
            </c:ext>
          </c:extLst>
        </c:ser>
        <c:dLbls>
          <c:showLegendKey val="0"/>
          <c:showVal val="0"/>
          <c:showCatName val="0"/>
          <c:showSerName val="0"/>
          <c:showPercent val="0"/>
          <c:showBubbleSize val="0"/>
        </c:dLbls>
        <c:gapWidth val="182"/>
        <c:axId val="482523528"/>
        <c:axId val="482526808"/>
      </c:barChart>
      <c:catAx>
        <c:axId val="482523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6808"/>
        <c:crosses val="autoZero"/>
        <c:auto val="1"/>
        <c:lblAlgn val="ctr"/>
        <c:lblOffset val="100"/>
        <c:noMultiLvlLbl val="0"/>
      </c:catAx>
      <c:valAx>
        <c:axId val="4825268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3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68619955114307"/>
          <c:y val="5.6603279267203788E-4"/>
          <c:w val="0.73225645707330067"/>
          <c:h val="0.93024237602319115"/>
        </c:manualLayout>
      </c:layout>
      <c:barChart>
        <c:barDir val="col"/>
        <c:grouping val="clustered"/>
        <c:varyColors val="0"/>
        <c:ser>
          <c:idx val="0"/>
          <c:order val="0"/>
          <c:tx>
            <c:strRef>
              <c:f>Sheet1!$B$1</c:f>
              <c:strCache>
                <c:ptCount val="1"/>
                <c:pt idx="0">
                  <c:v>Series 1</c:v>
                </c:pt>
              </c:strCache>
            </c:strRef>
          </c:tx>
          <c:spPr>
            <a:solidFill>
              <a:srgbClr val="00206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At a "brick and mortar" sportsbook</c:v>
                </c:pt>
                <c:pt idx="1">
                  <c:v>Through an online sportsbook</c:v>
                </c:pt>
                <c:pt idx="2">
                  <c:v>Betting against friends, family, and/or colleagues</c:v>
                </c:pt>
                <c:pt idx="3">
                  <c:v>Through a bookie/bookmaker</c:v>
                </c:pt>
              </c:strCache>
            </c:strRef>
          </c:cat>
          <c:val>
            <c:numRef>
              <c:f>Sheet1!$B$2:$B$5</c:f>
              <c:numCache>
                <c:formatCode>General</c:formatCode>
                <c:ptCount val="4"/>
                <c:pt idx="0">
                  <c:v>0.52</c:v>
                </c:pt>
                <c:pt idx="1">
                  <c:v>0.53</c:v>
                </c:pt>
                <c:pt idx="2">
                  <c:v>0.92</c:v>
                </c:pt>
                <c:pt idx="3">
                  <c:v>0.31</c:v>
                </c:pt>
              </c:numCache>
            </c:numRef>
          </c:val>
          <c:extLst>
            <c:ext xmlns:c16="http://schemas.microsoft.com/office/drawing/2014/chart" uri="{C3380CC4-5D6E-409C-BE32-E72D297353CC}">
              <c16:uniqueId val="{00000000-B21C-4E1C-9200-3A436572033C}"/>
            </c:ext>
          </c:extLst>
        </c:ser>
        <c:dLbls>
          <c:showLegendKey val="0"/>
          <c:showVal val="0"/>
          <c:showCatName val="0"/>
          <c:showSerName val="0"/>
          <c:showPercent val="0"/>
          <c:showBubbleSize val="0"/>
        </c:dLbls>
        <c:gapWidth val="182"/>
        <c:axId val="482523528"/>
        <c:axId val="482526808"/>
      </c:barChart>
      <c:catAx>
        <c:axId val="48252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6808"/>
        <c:crosses val="autoZero"/>
        <c:auto val="1"/>
        <c:lblAlgn val="ctr"/>
        <c:lblOffset val="100"/>
        <c:noMultiLvlLbl val="0"/>
      </c:catAx>
      <c:valAx>
        <c:axId val="482526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3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48756133744153"/>
          <c:y val="5.6603279267204709E-4"/>
          <c:w val="0.73225645707330067"/>
          <c:h val="0.93024237602319115"/>
        </c:manualLayout>
      </c:layout>
      <c:pieChart>
        <c:varyColors val="1"/>
        <c:ser>
          <c:idx val="0"/>
          <c:order val="0"/>
          <c:tx>
            <c:strRef>
              <c:f>Sheet1!$B$1</c:f>
              <c:strCache>
                <c:ptCount val="1"/>
                <c:pt idx="0">
                  <c:v>Column1</c:v>
                </c:pt>
              </c:strCache>
            </c:strRef>
          </c:tx>
          <c:spPr>
            <a:solidFill>
              <a:srgbClr val="002060"/>
            </a:solidFill>
          </c:spPr>
          <c:dPt>
            <c:idx val="0"/>
            <c:bubble3D val="0"/>
            <c:spPr>
              <a:solidFill>
                <a:schemeClr val="accent5">
                  <a:lumMod val="60000"/>
                  <a:lumOff val="40000"/>
                </a:schemeClr>
              </a:solidFill>
              <a:ln>
                <a:noFill/>
              </a:ln>
              <a:effectLst/>
            </c:spPr>
            <c:extLst>
              <c:ext xmlns:c16="http://schemas.microsoft.com/office/drawing/2014/chart" uri="{C3380CC4-5D6E-409C-BE32-E72D297353CC}">
                <c16:uniqueId val="{00000002-5C25-4150-8299-3D00971510A7}"/>
              </c:ext>
            </c:extLst>
          </c:dPt>
          <c:dPt>
            <c:idx val="1"/>
            <c:bubble3D val="0"/>
            <c:spPr>
              <a:solidFill>
                <a:schemeClr val="accent4">
                  <a:lumMod val="40000"/>
                  <a:lumOff val="60000"/>
                </a:schemeClr>
              </a:solidFill>
              <a:ln>
                <a:noFill/>
              </a:ln>
              <a:effectLst/>
            </c:spPr>
            <c:extLst>
              <c:ext xmlns:c16="http://schemas.microsoft.com/office/drawing/2014/chart" uri="{C3380CC4-5D6E-409C-BE32-E72D297353CC}">
                <c16:uniqueId val="{00000001-5C25-4150-8299-3D00971510A7}"/>
              </c:ext>
            </c:extLst>
          </c:dPt>
          <c:dPt>
            <c:idx val="2"/>
            <c:bubble3D val="0"/>
            <c:spPr>
              <a:solidFill>
                <a:srgbClr val="00B0F0"/>
              </a:solidFill>
              <a:ln>
                <a:noFill/>
              </a:ln>
              <a:effectLst/>
            </c:spPr>
            <c:extLst>
              <c:ext xmlns:c16="http://schemas.microsoft.com/office/drawing/2014/chart" uri="{C3380CC4-5D6E-409C-BE32-E72D297353CC}">
                <c16:uniqueId val="{00000000-5C25-4150-8299-3D00971510A7}"/>
              </c:ext>
            </c:extLst>
          </c:dPt>
          <c:dLbls>
            <c:dLbl>
              <c:idx val="0"/>
              <c:layout>
                <c:manualLayout>
                  <c:x val="-0.1603341226368443"/>
                  <c:y val="0.181198518708498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25-4150-8299-3D00971510A7}"/>
                </c:ext>
              </c:extLst>
            </c:dLbl>
            <c:dLbl>
              <c:idx val="1"/>
              <c:layout>
                <c:manualLayout>
                  <c:x val="0.11105643044619423"/>
                  <c:y val="-0.2188253360230807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25-4150-8299-3D00971510A7}"/>
                </c:ext>
              </c:extLst>
            </c:dLbl>
            <c:dLbl>
              <c:idx val="2"/>
              <c:layout>
                <c:manualLayout>
                  <c:x val="0.1305891247289741"/>
                  <c:y val="0.1100052443639175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25-4150-8299-3D00971510A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Played only Daily Fantasy Sports (DFS)</c:v>
                </c:pt>
                <c:pt idx="1">
                  <c:v>Played only in traditional, season-long fantasy sports leagues</c:v>
                </c:pt>
                <c:pt idx="2">
                  <c:v>Played both traditional and DFS</c:v>
                </c:pt>
              </c:strCache>
            </c:strRef>
          </c:cat>
          <c:val>
            <c:numRef>
              <c:f>Sheet1!$B$2:$B$4</c:f>
              <c:numCache>
                <c:formatCode>General</c:formatCode>
                <c:ptCount val="3"/>
                <c:pt idx="0">
                  <c:v>0.32</c:v>
                </c:pt>
                <c:pt idx="1">
                  <c:v>0.47</c:v>
                </c:pt>
                <c:pt idx="2">
                  <c:v>0.21</c:v>
                </c:pt>
              </c:numCache>
            </c:numRef>
          </c:val>
          <c:extLst>
            <c:ext xmlns:c16="http://schemas.microsoft.com/office/drawing/2014/chart" uri="{C3380CC4-5D6E-409C-BE32-E72D297353CC}">
              <c16:uniqueId val="{00000000-B21C-4E1C-9200-3A43657203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17296207539273E-2"/>
          <c:y val="5.6603279267203788E-4"/>
          <c:w val="0.90228270379246067"/>
          <c:h val="0.93024237602319115"/>
        </c:manualLayout>
      </c:layout>
      <c:barChart>
        <c:barDir val="col"/>
        <c:grouping val="clustered"/>
        <c:varyColors val="0"/>
        <c:ser>
          <c:idx val="0"/>
          <c:order val="0"/>
          <c:tx>
            <c:strRef>
              <c:f>Sheet1!$B$1</c:f>
              <c:strCache>
                <c:ptCount val="1"/>
                <c:pt idx="0">
                  <c:v>Series 1</c:v>
                </c:pt>
              </c:strCache>
            </c:strRef>
          </c:tx>
          <c:spPr>
            <a:solidFill>
              <a:schemeClr val="accent1">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Important</c:v>
                </c:pt>
                <c:pt idx="1">
                  <c:v>Unimportant</c:v>
                </c:pt>
                <c:pt idx="2">
                  <c:v>No opinion</c:v>
                </c:pt>
              </c:strCache>
            </c:strRef>
          </c:cat>
          <c:val>
            <c:numRef>
              <c:f>Sheet1!$B$2:$B$4</c:f>
              <c:numCache>
                <c:formatCode>General</c:formatCode>
                <c:ptCount val="3"/>
                <c:pt idx="0">
                  <c:v>0.64</c:v>
                </c:pt>
                <c:pt idx="1">
                  <c:v>0.19</c:v>
                </c:pt>
                <c:pt idx="2">
                  <c:v>0.17</c:v>
                </c:pt>
              </c:numCache>
            </c:numRef>
          </c:val>
          <c:extLst>
            <c:ext xmlns:c16="http://schemas.microsoft.com/office/drawing/2014/chart" uri="{C3380CC4-5D6E-409C-BE32-E72D297353CC}">
              <c16:uniqueId val="{00000000-B21C-4E1C-9200-3A436572033C}"/>
            </c:ext>
          </c:extLst>
        </c:ser>
        <c:dLbls>
          <c:showLegendKey val="0"/>
          <c:showVal val="0"/>
          <c:showCatName val="0"/>
          <c:showSerName val="0"/>
          <c:showPercent val="0"/>
          <c:showBubbleSize val="0"/>
        </c:dLbls>
        <c:gapWidth val="182"/>
        <c:axId val="482523528"/>
        <c:axId val="482526808"/>
      </c:barChart>
      <c:catAx>
        <c:axId val="48252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6808"/>
        <c:crosses val="autoZero"/>
        <c:auto val="1"/>
        <c:lblAlgn val="ctr"/>
        <c:lblOffset val="100"/>
        <c:noMultiLvlLbl val="0"/>
      </c:catAx>
      <c:valAx>
        <c:axId val="482526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3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17296207539273E-2"/>
          <c:y val="5.6603279267203788E-4"/>
          <c:w val="0.90228270379246067"/>
          <c:h val="0.93024237602319115"/>
        </c:manualLayout>
      </c:layout>
      <c:barChart>
        <c:barDir val="col"/>
        <c:grouping val="clustered"/>
        <c:varyColors val="0"/>
        <c:ser>
          <c:idx val="0"/>
          <c:order val="0"/>
          <c:tx>
            <c:strRef>
              <c:f>Sheet1!$B$1</c:f>
              <c:strCache>
                <c:ptCount val="1"/>
                <c:pt idx="0">
                  <c:v>Series 1</c:v>
                </c:pt>
              </c:strCache>
            </c:strRef>
          </c:tx>
          <c:spPr>
            <a:solidFill>
              <a:srgbClr val="FF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Important</c:v>
                </c:pt>
                <c:pt idx="1">
                  <c:v>Unimportant</c:v>
                </c:pt>
                <c:pt idx="2">
                  <c:v>No opinion</c:v>
                </c:pt>
              </c:strCache>
            </c:strRef>
          </c:cat>
          <c:val>
            <c:numRef>
              <c:f>Sheet1!$B$2:$B$4</c:f>
              <c:numCache>
                <c:formatCode>General</c:formatCode>
                <c:ptCount val="3"/>
                <c:pt idx="0">
                  <c:v>0.56000000000000005</c:v>
                </c:pt>
                <c:pt idx="1">
                  <c:v>0.24</c:v>
                </c:pt>
                <c:pt idx="2">
                  <c:v>0.2</c:v>
                </c:pt>
              </c:numCache>
            </c:numRef>
          </c:val>
          <c:extLst>
            <c:ext xmlns:c16="http://schemas.microsoft.com/office/drawing/2014/chart" uri="{C3380CC4-5D6E-409C-BE32-E72D297353CC}">
              <c16:uniqueId val="{00000000-B21C-4E1C-9200-3A436572033C}"/>
            </c:ext>
          </c:extLst>
        </c:ser>
        <c:dLbls>
          <c:showLegendKey val="0"/>
          <c:showVal val="0"/>
          <c:showCatName val="0"/>
          <c:showSerName val="0"/>
          <c:showPercent val="0"/>
          <c:showBubbleSize val="0"/>
        </c:dLbls>
        <c:gapWidth val="182"/>
        <c:axId val="482523528"/>
        <c:axId val="482526808"/>
      </c:barChart>
      <c:catAx>
        <c:axId val="48252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6808"/>
        <c:crosses val="autoZero"/>
        <c:auto val="1"/>
        <c:lblAlgn val="ctr"/>
        <c:lblOffset val="100"/>
        <c:noMultiLvlLbl val="0"/>
      </c:catAx>
      <c:valAx>
        <c:axId val="482526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3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17296207539273E-2"/>
          <c:y val="5.6603279267203788E-4"/>
          <c:w val="0.90228270379246067"/>
          <c:h val="0.93024237602319115"/>
        </c:manualLayout>
      </c:layout>
      <c:barChart>
        <c:barDir val="col"/>
        <c:grouping val="clustered"/>
        <c:varyColors val="0"/>
        <c:ser>
          <c:idx val="0"/>
          <c:order val="0"/>
          <c:tx>
            <c:strRef>
              <c:f>Sheet1!$B$1</c:f>
              <c:strCache>
                <c:ptCount val="1"/>
                <c:pt idx="0">
                  <c:v>Series 1</c:v>
                </c:pt>
              </c:strCache>
            </c:strRef>
          </c:tx>
          <c:spPr>
            <a:solidFill>
              <a:schemeClr val="accent6">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Important</c:v>
                </c:pt>
                <c:pt idx="1">
                  <c:v>Unimportant</c:v>
                </c:pt>
                <c:pt idx="2">
                  <c:v>No opinion</c:v>
                </c:pt>
              </c:strCache>
            </c:strRef>
          </c:cat>
          <c:val>
            <c:numRef>
              <c:f>Sheet1!$B$2:$B$4</c:f>
              <c:numCache>
                <c:formatCode>General</c:formatCode>
                <c:ptCount val="3"/>
                <c:pt idx="0">
                  <c:v>0.59</c:v>
                </c:pt>
                <c:pt idx="1">
                  <c:v>0.23</c:v>
                </c:pt>
                <c:pt idx="2">
                  <c:v>0.18</c:v>
                </c:pt>
              </c:numCache>
            </c:numRef>
          </c:val>
          <c:extLst>
            <c:ext xmlns:c16="http://schemas.microsoft.com/office/drawing/2014/chart" uri="{C3380CC4-5D6E-409C-BE32-E72D297353CC}">
              <c16:uniqueId val="{00000000-B21C-4E1C-9200-3A436572033C}"/>
            </c:ext>
          </c:extLst>
        </c:ser>
        <c:dLbls>
          <c:showLegendKey val="0"/>
          <c:showVal val="0"/>
          <c:showCatName val="0"/>
          <c:showSerName val="0"/>
          <c:showPercent val="0"/>
          <c:showBubbleSize val="0"/>
        </c:dLbls>
        <c:gapWidth val="182"/>
        <c:axId val="482523528"/>
        <c:axId val="482526808"/>
      </c:barChart>
      <c:catAx>
        <c:axId val="48252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6808"/>
        <c:crosses val="autoZero"/>
        <c:auto val="1"/>
        <c:lblAlgn val="ctr"/>
        <c:lblOffset val="100"/>
        <c:noMultiLvlLbl val="0"/>
      </c:catAx>
      <c:valAx>
        <c:axId val="482526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3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17296207539273E-2"/>
          <c:y val="5.6603279267203788E-4"/>
          <c:w val="0.90228270379246067"/>
          <c:h val="0.93024237602319115"/>
        </c:manualLayout>
      </c:layout>
      <c:barChart>
        <c:barDir val="col"/>
        <c:grouping val="clustered"/>
        <c:varyColors val="0"/>
        <c:ser>
          <c:idx val="0"/>
          <c:order val="0"/>
          <c:tx>
            <c:strRef>
              <c:f>Sheet1!$B$1</c:f>
              <c:strCache>
                <c:ptCount val="1"/>
                <c:pt idx="0">
                  <c:v>Series 1</c:v>
                </c:pt>
              </c:strCache>
            </c:strRef>
          </c:tx>
          <c:spPr>
            <a:solidFill>
              <a:schemeClr val="accent4">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Agree</c:v>
                </c:pt>
                <c:pt idx="1">
                  <c:v>Neutral</c:v>
                </c:pt>
                <c:pt idx="2">
                  <c:v>Disagree</c:v>
                </c:pt>
              </c:strCache>
            </c:strRef>
          </c:cat>
          <c:val>
            <c:numRef>
              <c:f>Sheet1!$B$2:$B$4</c:f>
              <c:numCache>
                <c:formatCode>General</c:formatCode>
                <c:ptCount val="3"/>
                <c:pt idx="0">
                  <c:v>0.77</c:v>
                </c:pt>
                <c:pt idx="1">
                  <c:v>0.13</c:v>
                </c:pt>
                <c:pt idx="2">
                  <c:v>0.1</c:v>
                </c:pt>
              </c:numCache>
            </c:numRef>
          </c:val>
          <c:extLst>
            <c:ext xmlns:c16="http://schemas.microsoft.com/office/drawing/2014/chart" uri="{C3380CC4-5D6E-409C-BE32-E72D297353CC}">
              <c16:uniqueId val="{00000000-B21C-4E1C-9200-3A436572033C}"/>
            </c:ext>
          </c:extLst>
        </c:ser>
        <c:dLbls>
          <c:showLegendKey val="0"/>
          <c:showVal val="0"/>
          <c:showCatName val="0"/>
          <c:showSerName val="0"/>
          <c:showPercent val="0"/>
          <c:showBubbleSize val="0"/>
        </c:dLbls>
        <c:gapWidth val="182"/>
        <c:axId val="482523528"/>
        <c:axId val="482526808"/>
      </c:barChart>
      <c:catAx>
        <c:axId val="48252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6808"/>
        <c:crosses val="autoZero"/>
        <c:auto val="1"/>
        <c:lblAlgn val="ctr"/>
        <c:lblOffset val="100"/>
        <c:noMultiLvlLbl val="0"/>
      </c:catAx>
      <c:valAx>
        <c:axId val="482526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2523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0.57601</cdr:x>
      <cdr:y>0.06176</cdr:y>
    </cdr:from>
    <cdr:to>
      <cdr:x>0.86439</cdr:x>
      <cdr:y>0.14045</cdr:y>
    </cdr:to>
    <cdr:sp macro="" textlink="">
      <cdr:nvSpPr>
        <cdr:cNvPr id="2" name="TextBox 1">
          <a:extLst xmlns:a="http://schemas.openxmlformats.org/drawingml/2006/main">
            <a:ext uri="{FF2B5EF4-FFF2-40B4-BE49-F238E27FC236}">
              <a16:creationId xmlns:a16="http://schemas.microsoft.com/office/drawing/2014/main" id="{C12CAED3-91D2-4A75-99EA-B6D82E9E6159}"/>
            </a:ext>
          </a:extLst>
        </cdr:cNvPr>
        <cdr:cNvSpPr txBox="1"/>
      </cdr:nvSpPr>
      <cdr:spPr>
        <a:xfrm xmlns:a="http://schemas.openxmlformats.org/drawingml/2006/main">
          <a:off x="6057123" y="258480"/>
          <a:ext cx="3032449" cy="3293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(Asked of general public)</a:t>
          </a:r>
        </a:p>
      </cdr:txBody>
    </cdr:sp>
  </cdr:relSizeAnchor>
</c:userShapes>
</file>

<file path=ppt/drawings/drawing10.xml><?xml version="1.0" encoding="utf-8"?>
<c:userShapes xmlns:c="http://schemas.openxmlformats.org/drawingml/2006/chart">
  <cdr:relSizeAnchor xmlns:cdr="http://schemas.openxmlformats.org/drawingml/2006/chartDrawing">
    <cdr:from>
      <cdr:x>0.61949</cdr:x>
      <cdr:y>0.03724</cdr:y>
    </cdr:from>
    <cdr:to>
      <cdr:x>0.96466</cdr:x>
      <cdr:y>0.11593</cdr:y>
    </cdr:to>
    <cdr:sp macro="" textlink="">
      <cdr:nvSpPr>
        <cdr:cNvPr id="2" name="TextBox 1">
          <a:extLst xmlns:a="http://schemas.openxmlformats.org/drawingml/2006/main">
            <a:ext uri="{FF2B5EF4-FFF2-40B4-BE49-F238E27FC236}">
              <a16:creationId xmlns:a16="http://schemas.microsoft.com/office/drawing/2014/main" id="{C12CAED3-91D2-4A75-99EA-B6D82E9E6159}"/>
            </a:ext>
          </a:extLst>
        </cdr:cNvPr>
        <cdr:cNvSpPr txBox="1"/>
      </cdr:nvSpPr>
      <cdr:spPr>
        <a:xfrm xmlns:a="http://schemas.openxmlformats.org/drawingml/2006/main">
          <a:off x="6514324" y="155844"/>
          <a:ext cx="3629608" cy="3293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(Asked of past year gamblers only)</a:t>
          </a:r>
        </a:p>
      </cdr:txBody>
    </cdr:sp>
  </cdr:relSizeAnchor>
</c:userShapes>
</file>

<file path=ppt/drawings/drawing11.xml><?xml version="1.0" encoding="utf-8"?>
<c:userShapes xmlns:c="http://schemas.openxmlformats.org/drawingml/2006/chart">
  <cdr:relSizeAnchor xmlns:cdr="http://schemas.openxmlformats.org/drawingml/2006/chartDrawing">
    <cdr:from>
      <cdr:x>0.17761</cdr:x>
      <cdr:y>0.02609</cdr:y>
    </cdr:from>
    <cdr:to>
      <cdr:x>0.52277</cdr:x>
      <cdr:y>0.10478</cdr:y>
    </cdr:to>
    <cdr:sp macro="" textlink="">
      <cdr:nvSpPr>
        <cdr:cNvPr id="2" name="TextBox 1">
          <a:extLst xmlns:a="http://schemas.openxmlformats.org/drawingml/2006/main">
            <a:ext uri="{FF2B5EF4-FFF2-40B4-BE49-F238E27FC236}">
              <a16:creationId xmlns:a16="http://schemas.microsoft.com/office/drawing/2014/main" id="{C12CAED3-91D2-4A75-99EA-B6D82E9E6159}"/>
            </a:ext>
          </a:extLst>
        </cdr:cNvPr>
        <cdr:cNvSpPr txBox="1"/>
      </cdr:nvSpPr>
      <cdr:spPr>
        <a:xfrm xmlns:a="http://schemas.openxmlformats.org/drawingml/2006/main">
          <a:off x="1867680" y="109191"/>
          <a:ext cx="3629608" cy="3293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(Asked of past year gamblers only)</a:t>
          </a:r>
        </a:p>
      </cdr:txBody>
    </cdr:sp>
  </cdr:relSizeAnchor>
</c:userShapes>
</file>

<file path=ppt/drawings/drawing12.xml><?xml version="1.0" encoding="utf-8"?>
<c:userShapes xmlns:c="http://schemas.openxmlformats.org/drawingml/2006/chart">
  <cdr:relSizeAnchor xmlns:cdr="http://schemas.openxmlformats.org/drawingml/2006/chartDrawing">
    <cdr:from>
      <cdr:x>0.17761</cdr:x>
      <cdr:y>0.02609</cdr:y>
    </cdr:from>
    <cdr:to>
      <cdr:x>0.52277</cdr:x>
      <cdr:y>0.10478</cdr:y>
    </cdr:to>
    <cdr:sp macro="" textlink="">
      <cdr:nvSpPr>
        <cdr:cNvPr id="2" name="TextBox 1">
          <a:extLst xmlns:a="http://schemas.openxmlformats.org/drawingml/2006/main">
            <a:ext uri="{FF2B5EF4-FFF2-40B4-BE49-F238E27FC236}">
              <a16:creationId xmlns:a16="http://schemas.microsoft.com/office/drawing/2014/main" id="{C12CAED3-91D2-4A75-99EA-B6D82E9E6159}"/>
            </a:ext>
          </a:extLst>
        </cdr:cNvPr>
        <cdr:cNvSpPr txBox="1"/>
      </cdr:nvSpPr>
      <cdr:spPr>
        <a:xfrm xmlns:a="http://schemas.openxmlformats.org/drawingml/2006/main">
          <a:off x="1867680" y="109191"/>
          <a:ext cx="3629608" cy="3293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(Asked of past year gamblers only)</a:t>
          </a:r>
        </a:p>
      </cdr:txBody>
    </cdr:sp>
  </cdr:relSizeAnchor>
</c:userShapes>
</file>

<file path=ppt/drawings/drawing13.xml><?xml version="1.0" encoding="utf-8"?>
<c:userShapes xmlns:c="http://schemas.openxmlformats.org/drawingml/2006/chart">
  <cdr:relSizeAnchor xmlns:cdr="http://schemas.openxmlformats.org/drawingml/2006/chartDrawing">
    <cdr:from>
      <cdr:x>0.55915</cdr:x>
      <cdr:y>0.01717</cdr:y>
    </cdr:from>
    <cdr:to>
      <cdr:x>0.90432</cdr:x>
      <cdr:y>0.09586</cdr:y>
    </cdr:to>
    <cdr:sp macro="" textlink="">
      <cdr:nvSpPr>
        <cdr:cNvPr id="2" name="TextBox 1">
          <a:extLst xmlns:a="http://schemas.openxmlformats.org/drawingml/2006/main">
            <a:ext uri="{FF2B5EF4-FFF2-40B4-BE49-F238E27FC236}">
              <a16:creationId xmlns:a16="http://schemas.microsoft.com/office/drawing/2014/main" id="{C12CAED3-91D2-4A75-99EA-B6D82E9E6159}"/>
            </a:ext>
          </a:extLst>
        </cdr:cNvPr>
        <cdr:cNvSpPr txBox="1"/>
      </cdr:nvSpPr>
      <cdr:spPr>
        <a:xfrm xmlns:a="http://schemas.openxmlformats.org/drawingml/2006/main">
          <a:off x="5879843" y="71869"/>
          <a:ext cx="3629608" cy="3293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(Asked of past year gamblers only)</a:t>
          </a:r>
        </a:p>
      </cdr:txBody>
    </cdr:sp>
  </cdr:relSizeAnchor>
</c:userShapes>
</file>

<file path=ppt/drawings/drawing14.xml><?xml version="1.0" encoding="utf-8"?>
<c:userShapes xmlns:c="http://schemas.openxmlformats.org/drawingml/2006/chart">
  <cdr:relSizeAnchor xmlns:cdr="http://schemas.openxmlformats.org/drawingml/2006/chartDrawing">
    <cdr:from>
      <cdr:x>0.55915</cdr:x>
      <cdr:y>0.01717</cdr:y>
    </cdr:from>
    <cdr:to>
      <cdr:x>0.90432</cdr:x>
      <cdr:y>0.09586</cdr:y>
    </cdr:to>
    <cdr:sp macro="" textlink="">
      <cdr:nvSpPr>
        <cdr:cNvPr id="2" name="TextBox 1">
          <a:extLst xmlns:a="http://schemas.openxmlformats.org/drawingml/2006/main">
            <a:ext uri="{FF2B5EF4-FFF2-40B4-BE49-F238E27FC236}">
              <a16:creationId xmlns:a16="http://schemas.microsoft.com/office/drawing/2014/main" id="{C12CAED3-91D2-4A75-99EA-B6D82E9E6159}"/>
            </a:ext>
          </a:extLst>
        </cdr:cNvPr>
        <cdr:cNvSpPr txBox="1"/>
      </cdr:nvSpPr>
      <cdr:spPr>
        <a:xfrm xmlns:a="http://schemas.openxmlformats.org/drawingml/2006/main">
          <a:off x="5879843" y="71869"/>
          <a:ext cx="3629608" cy="3293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(Asked of past year gamblers only)</a:t>
          </a:r>
        </a:p>
      </cdr:txBody>
    </cdr:sp>
  </cdr:relSizeAnchor>
</c:userShapes>
</file>

<file path=ppt/drawings/drawing15.xml><?xml version="1.0" encoding="utf-8"?>
<c:userShapes xmlns:c="http://schemas.openxmlformats.org/drawingml/2006/chart">
  <cdr:relSizeAnchor xmlns:cdr="http://schemas.openxmlformats.org/drawingml/2006/chartDrawing">
    <cdr:from>
      <cdr:x>0.55915</cdr:x>
      <cdr:y>0.01717</cdr:y>
    </cdr:from>
    <cdr:to>
      <cdr:x>0.90432</cdr:x>
      <cdr:y>0.09586</cdr:y>
    </cdr:to>
    <cdr:sp macro="" textlink="">
      <cdr:nvSpPr>
        <cdr:cNvPr id="2" name="TextBox 1">
          <a:extLst xmlns:a="http://schemas.openxmlformats.org/drawingml/2006/main">
            <a:ext uri="{FF2B5EF4-FFF2-40B4-BE49-F238E27FC236}">
              <a16:creationId xmlns:a16="http://schemas.microsoft.com/office/drawing/2014/main" id="{C12CAED3-91D2-4A75-99EA-B6D82E9E6159}"/>
            </a:ext>
          </a:extLst>
        </cdr:cNvPr>
        <cdr:cNvSpPr txBox="1"/>
      </cdr:nvSpPr>
      <cdr:spPr>
        <a:xfrm xmlns:a="http://schemas.openxmlformats.org/drawingml/2006/main">
          <a:off x="5879843" y="71869"/>
          <a:ext cx="3629608" cy="3293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(Asked of past year gamblers only)</a:t>
          </a:r>
        </a:p>
      </cdr:txBody>
    </cdr:sp>
  </cdr:relSizeAnchor>
</c:userShapes>
</file>

<file path=ppt/drawings/drawing16.xml><?xml version="1.0" encoding="utf-8"?>
<c:userShapes xmlns:c="http://schemas.openxmlformats.org/drawingml/2006/chart">
  <cdr:relSizeAnchor xmlns:cdr="http://schemas.openxmlformats.org/drawingml/2006/chartDrawing">
    <cdr:from>
      <cdr:x>0.55915</cdr:x>
      <cdr:y>0.01717</cdr:y>
    </cdr:from>
    <cdr:to>
      <cdr:x>0.90432</cdr:x>
      <cdr:y>0.09586</cdr:y>
    </cdr:to>
    <cdr:sp macro="" textlink="">
      <cdr:nvSpPr>
        <cdr:cNvPr id="2" name="TextBox 1">
          <a:extLst xmlns:a="http://schemas.openxmlformats.org/drawingml/2006/main">
            <a:ext uri="{FF2B5EF4-FFF2-40B4-BE49-F238E27FC236}">
              <a16:creationId xmlns:a16="http://schemas.microsoft.com/office/drawing/2014/main" id="{C12CAED3-91D2-4A75-99EA-B6D82E9E6159}"/>
            </a:ext>
          </a:extLst>
        </cdr:cNvPr>
        <cdr:cNvSpPr txBox="1"/>
      </cdr:nvSpPr>
      <cdr:spPr>
        <a:xfrm xmlns:a="http://schemas.openxmlformats.org/drawingml/2006/main">
          <a:off x="5879843" y="71869"/>
          <a:ext cx="3629608" cy="3293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(Asked of past year gamblers only)</a:t>
          </a:r>
        </a:p>
      </cdr:txBody>
    </cdr:sp>
  </cdr:relSizeAnchor>
</c:userShapes>
</file>

<file path=ppt/drawings/drawing17.xml><?xml version="1.0" encoding="utf-8"?>
<c:userShapes xmlns:c="http://schemas.openxmlformats.org/drawingml/2006/chart">
  <cdr:relSizeAnchor xmlns:cdr="http://schemas.openxmlformats.org/drawingml/2006/chartDrawing">
    <cdr:from>
      <cdr:x>0.55915</cdr:x>
      <cdr:y>0.01717</cdr:y>
    </cdr:from>
    <cdr:to>
      <cdr:x>0.90432</cdr:x>
      <cdr:y>0.09586</cdr:y>
    </cdr:to>
    <cdr:sp macro="" textlink="">
      <cdr:nvSpPr>
        <cdr:cNvPr id="2" name="TextBox 1">
          <a:extLst xmlns:a="http://schemas.openxmlformats.org/drawingml/2006/main">
            <a:ext uri="{FF2B5EF4-FFF2-40B4-BE49-F238E27FC236}">
              <a16:creationId xmlns:a16="http://schemas.microsoft.com/office/drawing/2014/main" id="{C12CAED3-91D2-4A75-99EA-B6D82E9E6159}"/>
            </a:ext>
          </a:extLst>
        </cdr:cNvPr>
        <cdr:cNvSpPr txBox="1"/>
      </cdr:nvSpPr>
      <cdr:spPr>
        <a:xfrm xmlns:a="http://schemas.openxmlformats.org/drawingml/2006/main">
          <a:off x="5879843" y="71869"/>
          <a:ext cx="3629608" cy="3293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(Asked of past year gamblers only)</a:t>
          </a:r>
        </a:p>
      </cdr:txBody>
    </cdr:sp>
  </cdr:relSizeAnchor>
</c:userShapes>
</file>

<file path=ppt/drawings/drawing2.xml><?xml version="1.0" encoding="utf-8"?>
<c:userShapes xmlns:c="http://schemas.openxmlformats.org/drawingml/2006/chart">
  <cdr:relSizeAnchor xmlns:cdr="http://schemas.openxmlformats.org/drawingml/2006/chartDrawing">
    <cdr:from>
      <cdr:x>0.57601</cdr:x>
      <cdr:y>0.06176</cdr:y>
    </cdr:from>
    <cdr:to>
      <cdr:x>0.86439</cdr:x>
      <cdr:y>0.14045</cdr:y>
    </cdr:to>
    <cdr:sp macro="" textlink="">
      <cdr:nvSpPr>
        <cdr:cNvPr id="2" name="TextBox 1">
          <a:extLst xmlns:a="http://schemas.openxmlformats.org/drawingml/2006/main">
            <a:ext uri="{FF2B5EF4-FFF2-40B4-BE49-F238E27FC236}">
              <a16:creationId xmlns:a16="http://schemas.microsoft.com/office/drawing/2014/main" id="{C12CAED3-91D2-4A75-99EA-B6D82E9E6159}"/>
            </a:ext>
          </a:extLst>
        </cdr:cNvPr>
        <cdr:cNvSpPr txBox="1"/>
      </cdr:nvSpPr>
      <cdr:spPr>
        <a:xfrm xmlns:a="http://schemas.openxmlformats.org/drawingml/2006/main">
          <a:off x="6057123" y="258480"/>
          <a:ext cx="3032449" cy="3293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(Asked of general public)</a:t>
          </a:r>
        </a:p>
      </cdr:txBody>
    </cdr:sp>
  </cdr:relSizeAnchor>
</c:userShapes>
</file>

<file path=ppt/drawings/drawing3.xml><?xml version="1.0" encoding="utf-8"?>
<c:userShapes xmlns:c="http://schemas.openxmlformats.org/drawingml/2006/chart">
  <cdr:relSizeAnchor xmlns:cdr="http://schemas.openxmlformats.org/drawingml/2006/chartDrawing">
    <cdr:from>
      <cdr:x>0.57601</cdr:x>
      <cdr:y>0.06176</cdr:y>
    </cdr:from>
    <cdr:to>
      <cdr:x>0.86439</cdr:x>
      <cdr:y>0.14045</cdr:y>
    </cdr:to>
    <cdr:sp macro="" textlink="">
      <cdr:nvSpPr>
        <cdr:cNvPr id="2" name="TextBox 1">
          <a:extLst xmlns:a="http://schemas.openxmlformats.org/drawingml/2006/main">
            <a:ext uri="{FF2B5EF4-FFF2-40B4-BE49-F238E27FC236}">
              <a16:creationId xmlns:a16="http://schemas.microsoft.com/office/drawing/2014/main" id="{C12CAED3-91D2-4A75-99EA-B6D82E9E6159}"/>
            </a:ext>
          </a:extLst>
        </cdr:cNvPr>
        <cdr:cNvSpPr txBox="1"/>
      </cdr:nvSpPr>
      <cdr:spPr>
        <a:xfrm xmlns:a="http://schemas.openxmlformats.org/drawingml/2006/main">
          <a:off x="6057123" y="258480"/>
          <a:ext cx="3032449" cy="3293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(Asked of general public)</a:t>
          </a:r>
        </a:p>
      </cdr:txBody>
    </cdr:sp>
  </cdr:relSizeAnchor>
</c:userShapes>
</file>

<file path=ppt/drawings/drawing4.xml><?xml version="1.0" encoding="utf-8"?>
<c:userShapes xmlns:c="http://schemas.openxmlformats.org/drawingml/2006/chart">
  <cdr:relSizeAnchor xmlns:cdr="http://schemas.openxmlformats.org/drawingml/2006/chartDrawing">
    <cdr:from>
      <cdr:x>0.57601</cdr:x>
      <cdr:y>0.06176</cdr:y>
    </cdr:from>
    <cdr:to>
      <cdr:x>0.86439</cdr:x>
      <cdr:y>0.14045</cdr:y>
    </cdr:to>
    <cdr:sp macro="" textlink="">
      <cdr:nvSpPr>
        <cdr:cNvPr id="2" name="TextBox 1">
          <a:extLst xmlns:a="http://schemas.openxmlformats.org/drawingml/2006/main">
            <a:ext uri="{FF2B5EF4-FFF2-40B4-BE49-F238E27FC236}">
              <a16:creationId xmlns:a16="http://schemas.microsoft.com/office/drawing/2014/main" id="{C12CAED3-91D2-4A75-99EA-B6D82E9E6159}"/>
            </a:ext>
          </a:extLst>
        </cdr:cNvPr>
        <cdr:cNvSpPr txBox="1"/>
      </cdr:nvSpPr>
      <cdr:spPr>
        <a:xfrm xmlns:a="http://schemas.openxmlformats.org/drawingml/2006/main">
          <a:off x="6057123" y="258480"/>
          <a:ext cx="3032449" cy="3293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(Asked of general public)</a:t>
          </a:r>
        </a:p>
      </cdr:txBody>
    </cdr:sp>
  </cdr:relSizeAnchor>
</c:userShapes>
</file>

<file path=ppt/drawings/drawing5.xml><?xml version="1.0" encoding="utf-8"?>
<c:userShapes xmlns:c="http://schemas.openxmlformats.org/drawingml/2006/chart">
  <cdr:relSizeAnchor xmlns:cdr="http://schemas.openxmlformats.org/drawingml/2006/chartDrawing">
    <cdr:from>
      <cdr:x>0.17051</cdr:x>
      <cdr:y>0.06176</cdr:y>
    </cdr:from>
    <cdr:to>
      <cdr:x>0.45889</cdr:x>
      <cdr:y>0.14045</cdr:y>
    </cdr:to>
    <cdr:sp macro="" textlink="">
      <cdr:nvSpPr>
        <cdr:cNvPr id="2" name="TextBox 1">
          <a:extLst xmlns:a="http://schemas.openxmlformats.org/drawingml/2006/main">
            <a:ext uri="{FF2B5EF4-FFF2-40B4-BE49-F238E27FC236}">
              <a16:creationId xmlns:a16="http://schemas.microsoft.com/office/drawing/2014/main" id="{C12CAED3-91D2-4A75-99EA-B6D82E9E6159}"/>
            </a:ext>
          </a:extLst>
        </cdr:cNvPr>
        <cdr:cNvSpPr txBox="1"/>
      </cdr:nvSpPr>
      <cdr:spPr>
        <a:xfrm xmlns:a="http://schemas.openxmlformats.org/drawingml/2006/main">
          <a:off x="1793033" y="258481"/>
          <a:ext cx="3032449" cy="3293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(Asked of general public)</a:t>
          </a:r>
        </a:p>
      </cdr:txBody>
    </cdr:sp>
  </cdr:relSizeAnchor>
</c:userShapes>
</file>

<file path=ppt/drawings/drawing6.xml><?xml version="1.0" encoding="utf-8"?>
<c:userShapes xmlns:c="http://schemas.openxmlformats.org/drawingml/2006/chart">
  <cdr:relSizeAnchor xmlns:cdr="http://schemas.openxmlformats.org/drawingml/2006/chartDrawing">
    <cdr:from>
      <cdr:x>0.67628</cdr:x>
      <cdr:y>0.03724</cdr:y>
    </cdr:from>
    <cdr:to>
      <cdr:x>0.96466</cdr:x>
      <cdr:y>0.11593</cdr:y>
    </cdr:to>
    <cdr:sp macro="" textlink="">
      <cdr:nvSpPr>
        <cdr:cNvPr id="2" name="TextBox 1">
          <a:extLst xmlns:a="http://schemas.openxmlformats.org/drawingml/2006/main">
            <a:ext uri="{FF2B5EF4-FFF2-40B4-BE49-F238E27FC236}">
              <a16:creationId xmlns:a16="http://schemas.microsoft.com/office/drawing/2014/main" id="{C12CAED3-91D2-4A75-99EA-B6D82E9E6159}"/>
            </a:ext>
          </a:extLst>
        </cdr:cNvPr>
        <cdr:cNvSpPr txBox="1"/>
      </cdr:nvSpPr>
      <cdr:spPr>
        <a:xfrm xmlns:a="http://schemas.openxmlformats.org/drawingml/2006/main">
          <a:off x="7111482" y="155844"/>
          <a:ext cx="3032449" cy="3293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(Asked of general public)</a:t>
          </a:r>
        </a:p>
      </cdr:txBody>
    </cdr:sp>
  </cdr:relSizeAnchor>
</c:userShapes>
</file>

<file path=ppt/drawings/drawing7.xml><?xml version="1.0" encoding="utf-8"?>
<c:userShapes xmlns:c="http://schemas.openxmlformats.org/drawingml/2006/chart">
  <cdr:relSizeAnchor xmlns:cdr="http://schemas.openxmlformats.org/drawingml/2006/chartDrawing">
    <cdr:from>
      <cdr:x>0.67628</cdr:x>
      <cdr:y>0.03724</cdr:y>
    </cdr:from>
    <cdr:to>
      <cdr:x>0.96466</cdr:x>
      <cdr:y>0.11593</cdr:y>
    </cdr:to>
    <cdr:sp macro="" textlink="">
      <cdr:nvSpPr>
        <cdr:cNvPr id="2" name="TextBox 1">
          <a:extLst xmlns:a="http://schemas.openxmlformats.org/drawingml/2006/main">
            <a:ext uri="{FF2B5EF4-FFF2-40B4-BE49-F238E27FC236}">
              <a16:creationId xmlns:a16="http://schemas.microsoft.com/office/drawing/2014/main" id="{C12CAED3-91D2-4A75-99EA-B6D82E9E6159}"/>
            </a:ext>
          </a:extLst>
        </cdr:cNvPr>
        <cdr:cNvSpPr txBox="1"/>
      </cdr:nvSpPr>
      <cdr:spPr>
        <a:xfrm xmlns:a="http://schemas.openxmlformats.org/drawingml/2006/main">
          <a:off x="7111482" y="155844"/>
          <a:ext cx="3032449" cy="3293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(Asked of general public)</a:t>
          </a:r>
        </a:p>
      </cdr:txBody>
    </cdr:sp>
  </cdr:relSizeAnchor>
</c:userShapes>
</file>

<file path=ppt/drawings/drawing8.xml><?xml version="1.0" encoding="utf-8"?>
<c:userShapes xmlns:c="http://schemas.openxmlformats.org/drawingml/2006/chart">
  <cdr:relSizeAnchor xmlns:cdr="http://schemas.openxmlformats.org/drawingml/2006/chartDrawing">
    <cdr:from>
      <cdr:x>0.67628</cdr:x>
      <cdr:y>0.03724</cdr:y>
    </cdr:from>
    <cdr:to>
      <cdr:x>0.96466</cdr:x>
      <cdr:y>0.11593</cdr:y>
    </cdr:to>
    <cdr:sp macro="" textlink="">
      <cdr:nvSpPr>
        <cdr:cNvPr id="2" name="TextBox 1">
          <a:extLst xmlns:a="http://schemas.openxmlformats.org/drawingml/2006/main">
            <a:ext uri="{FF2B5EF4-FFF2-40B4-BE49-F238E27FC236}">
              <a16:creationId xmlns:a16="http://schemas.microsoft.com/office/drawing/2014/main" id="{C12CAED3-91D2-4A75-99EA-B6D82E9E6159}"/>
            </a:ext>
          </a:extLst>
        </cdr:cNvPr>
        <cdr:cNvSpPr txBox="1"/>
      </cdr:nvSpPr>
      <cdr:spPr>
        <a:xfrm xmlns:a="http://schemas.openxmlformats.org/drawingml/2006/main">
          <a:off x="7111482" y="155844"/>
          <a:ext cx="3032449" cy="3293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(Asked of general public)</a:t>
          </a:r>
        </a:p>
      </cdr:txBody>
    </cdr:sp>
  </cdr:relSizeAnchor>
</c:userShapes>
</file>

<file path=ppt/drawings/drawing9.xml><?xml version="1.0" encoding="utf-8"?>
<c:userShapes xmlns:c="http://schemas.openxmlformats.org/drawingml/2006/chart">
  <cdr:relSizeAnchor xmlns:cdr="http://schemas.openxmlformats.org/drawingml/2006/chartDrawing">
    <cdr:from>
      <cdr:x>0.67628</cdr:x>
      <cdr:y>0.03724</cdr:y>
    </cdr:from>
    <cdr:to>
      <cdr:x>0.96466</cdr:x>
      <cdr:y>0.11593</cdr:y>
    </cdr:to>
    <cdr:sp macro="" textlink="">
      <cdr:nvSpPr>
        <cdr:cNvPr id="2" name="TextBox 1">
          <a:extLst xmlns:a="http://schemas.openxmlformats.org/drawingml/2006/main">
            <a:ext uri="{FF2B5EF4-FFF2-40B4-BE49-F238E27FC236}">
              <a16:creationId xmlns:a16="http://schemas.microsoft.com/office/drawing/2014/main" id="{C12CAED3-91D2-4A75-99EA-B6D82E9E6159}"/>
            </a:ext>
          </a:extLst>
        </cdr:cNvPr>
        <cdr:cNvSpPr txBox="1"/>
      </cdr:nvSpPr>
      <cdr:spPr>
        <a:xfrm xmlns:a="http://schemas.openxmlformats.org/drawingml/2006/main">
          <a:off x="7111482" y="155844"/>
          <a:ext cx="3032449" cy="3293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(Asked of general public)</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5AA0D3-D260-448D-82DF-ECE15A350AA4}" type="datetimeFigureOut">
              <a:rPr lang="en-US" smtClean="0"/>
              <a:t>5/22/2019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DEADC-7BEE-4CBD-99D5-C582940BBE90}" type="slidenum">
              <a:rPr lang="en-US" smtClean="0"/>
              <a:t>‹#›</a:t>
            </a:fld>
            <a:endParaRPr lang="en-US"/>
          </a:p>
        </p:txBody>
      </p:sp>
    </p:spTree>
    <p:extLst>
      <p:ext uri="{BB962C8B-B14F-4D97-AF65-F5344CB8AC3E}">
        <p14:creationId xmlns:p14="http://schemas.microsoft.com/office/powerpoint/2010/main" val="146344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7E3CF-3DDF-4C53-BB7F-A01E3751C3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261FB1-2170-4D7A-8A6C-AD60419D9E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A27A00-523D-4307-B488-17C5C4DD8C29}"/>
              </a:ext>
            </a:extLst>
          </p:cNvPr>
          <p:cNvSpPr>
            <a:spLocks noGrp="1"/>
          </p:cNvSpPr>
          <p:nvPr>
            <p:ph type="dt" sz="half" idx="10"/>
          </p:nvPr>
        </p:nvSpPr>
        <p:spPr/>
        <p:txBody>
          <a:bodyPr/>
          <a:lstStyle/>
          <a:p>
            <a:fld id="{F34D51A8-B139-42F4-9C34-477DF72A6C93}" type="datetime1">
              <a:rPr lang="en-US" smtClean="0"/>
              <a:t>5/22/2019</a:t>
            </a:fld>
            <a:endParaRPr lang="en-US"/>
          </a:p>
        </p:txBody>
      </p:sp>
      <p:sp>
        <p:nvSpPr>
          <p:cNvPr id="5" name="Footer Placeholder 4">
            <a:extLst>
              <a:ext uri="{FF2B5EF4-FFF2-40B4-BE49-F238E27FC236}">
                <a16:creationId xmlns:a16="http://schemas.microsoft.com/office/drawing/2014/main" id="{20D9C71E-1A72-4D83-A849-2DC1BFD31B58}"/>
              </a:ext>
            </a:extLst>
          </p:cNvPr>
          <p:cNvSpPr>
            <a:spLocks noGrp="1"/>
          </p:cNvSpPr>
          <p:nvPr>
            <p:ph type="ftr" sz="quarter" idx="11"/>
          </p:nvPr>
        </p:nvSpPr>
        <p:spPr/>
        <p:txBody>
          <a:bodyPr/>
          <a:lstStyle/>
          <a:p>
            <a:r>
              <a:rPr lang="en-US"/>
              <a:t>NGAGE Study   May 2019</a:t>
            </a:r>
          </a:p>
        </p:txBody>
      </p:sp>
      <p:sp>
        <p:nvSpPr>
          <p:cNvPr id="6" name="Slide Number Placeholder 5">
            <a:extLst>
              <a:ext uri="{FF2B5EF4-FFF2-40B4-BE49-F238E27FC236}">
                <a16:creationId xmlns:a16="http://schemas.microsoft.com/office/drawing/2014/main" id="{E43B32E7-FF99-45CE-9987-63ABA1ADC88B}"/>
              </a:ext>
            </a:extLst>
          </p:cNvPr>
          <p:cNvSpPr>
            <a:spLocks noGrp="1"/>
          </p:cNvSpPr>
          <p:nvPr>
            <p:ph type="sldNum" sz="quarter" idx="12"/>
          </p:nvPr>
        </p:nvSpPr>
        <p:spPr/>
        <p:txBody>
          <a:bodyPr/>
          <a:lstStyle/>
          <a:p>
            <a:fld id="{B42D4380-E519-4AE6-B527-81464A62B14E}" type="slidenum">
              <a:rPr lang="en-US" smtClean="0"/>
              <a:t>‹#›</a:t>
            </a:fld>
            <a:endParaRPr lang="en-US"/>
          </a:p>
        </p:txBody>
      </p:sp>
    </p:spTree>
    <p:extLst>
      <p:ext uri="{BB962C8B-B14F-4D97-AF65-F5344CB8AC3E}">
        <p14:creationId xmlns:p14="http://schemas.microsoft.com/office/powerpoint/2010/main" val="2988171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A3194-C45C-481B-A571-11581801C6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0BD154-9B93-4FE4-BD8E-18980278E7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4C72DB-94A6-4BB9-944E-BD2589F99899}"/>
              </a:ext>
            </a:extLst>
          </p:cNvPr>
          <p:cNvSpPr>
            <a:spLocks noGrp="1"/>
          </p:cNvSpPr>
          <p:nvPr>
            <p:ph type="dt" sz="half" idx="10"/>
          </p:nvPr>
        </p:nvSpPr>
        <p:spPr/>
        <p:txBody>
          <a:bodyPr/>
          <a:lstStyle/>
          <a:p>
            <a:fld id="{FEB770E2-3259-4189-B6A4-C7EC781724F6}" type="datetime1">
              <a:rPr lang="en-US" smtClean="0"/>
              <a:t>5/22/2019</a:t>
            </a:fld>
            <a:endParaRPr lang="en-US"/>
          </a:p>
        </p:txBody>
      </p:sp>
      <p:sp>
        <p:nvSpPr>
          <p:cNvPr id="5" name="Footer Placeholder 4">
            <a:extLst>
              <a:ext uri="{FF2B5EF4-FFF2-40B4-BE49-F238E27FC236}">
                <a16:creationId xmlns:a16="http://schemas.microsoft.com/office/drawing/2014/main" id="{E269C54F-5A38-4E4D-B5D9-BBB285DAB6FC}"/>
              </a:ext>
            </a:extLst>
          </p:cNvPr>
          <p:cNvSpPr>
            <a:spLocks noGrp="1"/>
          </p:cNvSpPr>
          <p:nvPr>
            <p:ph type="ftr" sz="quarter" idx="11"/>
          </p:nvPr>
        </p:nvSpPr>
        <p:spPr/>
        <p:txBody>
          <a:bodyPr/>
          <a:lstStyle/>
          <a:p>
            <a:r>
              <a:rPr lang="en-US"/>
              <a:t>NGAGE Study   May 2019</a:t>
            </a:r>
          </a:p>
        </p:txBody>
      </p:sp>
      <p:sp>
        <p:nvSpPr>
          <p:cNvPr id="6" name="Slide Number Placeholder 5">
            <a:extLst>
              <a:ext uri="{FF2B5EF4-FFF2-40B4-BE49-F238E27FC236}">
                <a16:creationId xmlns:a16="http://schemas.microsoft.com/office/drawing/2014/main" id="{B1BC1996-8EF3-4BEB-9176-28CBE48F20B4}"/>
              </a:ext>
            </a:extLst>
          </p:cNvPr>
          <p:cNvSpPr>
            <a:spLocks noGrp="1"/>
          </p:cNvSpPr>
          <p:nvPr>
            <p:ph type="sldNum" sz="quarter" idx="12"/>
          </p:nvPr>
        </p:nvSpPr>
        <p:spPr/>
        <p:txBody>
          <a:bodyPr/>
          <a:lstStyle/>
          <a:p>
            <a:fld id="{B42D4380-E519-4AE6-B527-81464A62B14E}" type="slidenum">
              <a:rPr lang="en-US" smtClean="0"/>
              <a:t>‹#›</a:t>
            </a:fld>
            <a:endParaRPr lang="en-US"/>
          </a:p>
        </p:txBody>
      </p:sp>
    </p:spTree>
    <p:extLst>
      <p:ext uri="{BB962C8B-B14F-4D97-AF65-F5344CB8AC3E}">
        <p14:creationId xmlns:p14="http://schemas.microsoft.com/office/powerpoint/2010/main" val="2450583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B38435-F3CE-4D5A-A5F1-4E666D9FA8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19D9C7-DFA1-43E4-AB9C-C4A5E8A640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E096FB-B339-47C7-B8D9-2A8424ED75F3}"/>
              </a:ext>
            </a:extLst>
          </p:cNvPr>
          <p:cNvSpPr>
            <a:spLocks noGrp="1"/>
          </p:cNvSpPr>
          <p:nvPr>
            <p:ph type="dt" sz="half" idx="10"/>
          </p:nvPr>
        </p:nvSpPr>
        <p:spPr/>
        <p:txBody>
          <a:bodyPr/>
          <a:lstStyle/>
          <a:p>
            <a:fld id="{D97BC031-EC3D-47E4-B8FC-ED233786297A}" type="datetime1">
              <a:rPr lang="en-US" smtClean="0"/>
              <a:t>5/22/2019</a:t>
            </a:fld>
            <a:endParaRPr lang="en-US"/>
          </a:p>
        </p:txBody>
      </p:sp>
      <p:sp>
        <p:nvSpPr>
          <p:cNvPr id="5" name="Footer Placeholder 4">
            <a:extLst>
              <a:ext uri="{FF2B5EF4-FFF2-40B4-BE49-F238E27FC236}">
                <a16:creationId xmlns:a16="http://schemas.microsoft.com/office/drawing/2014/main" id="{7DBA825A-3D0D-4120-8B53-63D60E2F6833}"/>
              </a:ext>
            </a:extLst>
          </p:cNvPr>
          <p:cNvSpPr>
            <a:spLocks noGrp="1"/>
          </p:cNvSpPr>
          <p:nvPr>
            <p:ph type="ftr" sz="quarter" idx="11"/>
          </p:nvPr>
        </p:nvSpPr>
        <p:spPr/>
        <p:txBody>
          <a:bodyPr/>
          <a:lstStyle/>
          <a:p>
            <a:r>
              <a:rPr lang="en-US"/>
              <a:t>NGAGE Study   May 2019</a:t>
            </a:r>
          </a:p>
        </p:txBody>
      </p:sp>
      <p:sp>
        <p:nvSpPr>
          <p:cNvPr id="6" name="Slide Number Placeholder 5">
            <a:extLst>
              <a:ext uri="{FF2B5EF4-FFF2-40B4-BE49-F238E27FC236}">
                <a16:creationId xmlns:a16="http://schemas.microsoft.com/office/drawing/2014/main" id="{0F1DC48C-E951-42F8-82D8-B65B0485C0AA}"/>
              </a:ext>
            </a:extLst>
          </p:cNvPr>
          <p:cNvSpPr>
            <a:spLocks noGrp="1"/>
          </p:cNvSpPr>
          <p:nvPr>
            <p:ph type="sldNum" sz="quarter" idx="12"/>
          </p:nvPr>
        </p:nvSpPr>
        <p:spPr/>
        <p:txBody>
          <a:bodyPr/>
          <a:lstStyle/>
          <a:p>
            <a:fld id="{B42D4380-E519-4AE6-B527-81464A62B14E}" type="slidenum">
              <a:rPr lang="en-US" smtClean="0"/>
              <a:t>‹#›</a:t>
            </a:fld>
            <a:endParaRPr lang="en-US"/>
          </a:p>
        </p:txBody>
      </p:sp>
    </p:spTree>
    <p:extLst>
      <p:ext uri="{BB962C8B-B14F-4D97-AF65-F5344CB8AC3E}">
        <p14:creationId xmlns:p14="http://schemas.microsoft.com/office/powerpoint/2010/main" val="1784646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7247E-0DB2-4E49-8C12-778D7DBCD8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8A3BE2-CA73-438D-AAD1-9F117D2EEFDB}"/>
              </a:ext>
            </a:extLst>
          </p:cNvPr>
          <p:cNvSpPr>
            <a:spLocks noGrp="1"/>
          </p:cNvSpPr>
          <p:nvPr>
            <p:ph idx="1"/>
          </p:nvPr>
        </p:nvSpPr>
        <p:spPr>
          <a:xfrm>
            <a:off x="838200" y="1825625"/>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C210530-01A6-40BF-9A10-14410B995AEE}"/>
              </a:ext>
            </a:extLst>
          </p:cNvPr>
          <p:cNvSpPr>
            <a:spLocks noGrp="1"/>
          </p:cNvSpPr>
          <p:nvPr>
            <p:ph type="dt" sz="half" idx="10"/>
          </p:nvPr>
        </p:nvSpPr>
        <p:spPr/>
        <p:txBody>
          <a:bodyPr/>
          <a:lstStyle/>
          <a:p>
            <a:fld id="{3841C494-1954-4F09-88CF-F76653BA52B5}" type="datetime1">
              <a:rPr lang="en-US" smtClean="0"/>
              <a:t>5/22/2019</a:t>
            </a:fld>
            <a:endParaRPr lang="en-US"/>
          </a:p>
        </p:txBody>
      </p:sp>
      <p:sp>
        <p:nvSpPr>
          <p:cNvPr id="5" name="Footer Placeholder 4">
            <a:extLst>
              <a:ext uri="{FF2B5EF4-FFF2-40B4-BE49-F238E27FC236}">
                <a16:creationId xmlns:a16="http://schemas.microsoft.com/office/drawing/2014/main" id="{39FAC254-43F0-4C6C-BF79-69871E2F4BEC}"/>
              </a:ext>
            </a:extLst>
          </p:cNvPr>
          <p:cNvSpPr>
            <a:spLocks noGrp="1"/>
          </p:cNvSpPr>
          <p:nvPr>
            <p:ph type="ftr" sz="quarter" idx="11"/>
          </p:nvPr>
        </p:nvSpPr>
        <p:spPr/>
        <p:txBody>
          <a:bodyPr/>
          <a:lstStyle/>
          <a:p>
            <a:r>
              <a:rPr lang="en-US" dirty="0"/>
              <a:t>NGAGE Study   May 2019</a:t>
            </a:r>
          </a:p>
        </p:txBody>
      </p:sp>
      <p:sp>
        <p:nvSpPr>
          <p:cNvPr id="6" name="Slide Number Placeholder 5">
            <a:extLst>
              <a:ext uri="{FF2B5EF4-FFF2-40B4-BE49-F238E27FC236}">
                <a16:creationId xmlns:a16="http://schemas.microsoft.com/office/drawing/2014/main" id="{E360400D-343F-4D57-8386-E61B153D0453}"/>
              </a:ext>
            </a:extLst>
          </p:cNvPr>
          <p:cNvSpPr>
            <a:spLocks noGrp="1"/>
          </p:cNvSpPr>
          <p:nvPr>
            <p:ph type="sldNum" sz="quarter" idx="12"/>
          </p:nvPr>
        </p:nvSpPr>
        <p:spPr/>
        <p:txBody>
          <a:bodyPr/>
          <a:lstStyle/>
          <a:p>
            <a:r>
              <a:rPr lang="en-US" dirty="0"/>
              <a:t>Minnesota  Basic Report</a:t>
            </a:r>
          </a:p>
        </p:txBody>
      </p:sp>
      <p:pic>
        <p:nvPicPr>
          <p:cNvPr id="10" name="Picture 9">
            <a:extLst>
              <a:ext uri="{FF2B5EF4-FFF2-40B4-BE49-F238E27FC236}">
                <a16:creationId xmlns:a16="http://schemas.microsoft.com/office/drawing/2014/main" id="{01969E38-E4BA-4515-9645-7E22AAA3F9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1837" y="6292711"/>
            <a:ext cx="1524000" cy="458256"/>
          </a:xfrm>
          <a:prstGeom prst="rect">
            <a:avLst/>
          </a:prstGeom>
        </p:spPr>
      </p:pic>
      <p:sp>
        <p:nvSpPr>
          <p:cNvPr id="12" name="TextBox 11">
            <a:extLst>
              <a:ext uri="{FF2B5EF4-FFF2-40B4-BE49-F238E27FC236}">
                <a16:creationId xmlns:a16="http://schemas.microsoft.com/office/drawing/2014/main" id="{748AA6DC-64E8-4323-9FB2-6846BEB69438}"/>
              </a:ext>
            </a:extLst>
          </p:cNvPr>
          <p:cNvSpPr txBox="1"/>
          <p:nvPr userDrawn="1"/>
        </p:nvSpPr>
        <p:spPr>
          <a:xfrm>
            <a:off x="9252065" y="6311900"/>
            <a:ext cx="1305099" cy="369332"/>
          </a:xfrm>
          <a:prstGeom prst="rect">
            <a:avLst/>
          </a:prstGeom>
          <a:noFill/>
        </p:spPr>
        <p:txBody>
          <a:bodyPr wrap="square" rtlCol="0">
            <a:spAutoFit/>
          </a:bodyPr>
          <a:lstStyle/>
          <a:p>
            <a:r>
              <a:rPr lang="en-US" b="1" dirty="0">
                <a:solidFill>
                  <a:srgbClr val="0070C0"/>
                </a:solidFill>
              </a:rPr>
              <a:t>June, 2019</a:t>
            </a:r>
          </a:p>
        </p:txBody>
      </p:sp>
      <p:sp>
        <p:nvSpPr>
          <p:cNvPr id="14" name="TextBox 13">
            <a:extLst>
              <a:ext uri="{FF2B5EF4-FFF2-40B4-BE49-F238E27FC236}">
                <a16:creationId xmlns:a16="http://schemas.microsoft.com/office/drawing/2014/main" id="{12F902A2-F405-4B78-B0F1-9289DEB6090E}"/>
              </a:ext>
            </a:extLst>
          </p:cNvPr>
          <p:cNvSpPr txBox="1"/>
          <p:nvPr userDrawn="1"/>
        </p:nvSpPr>
        <p:spPr>
          <a:xfrm>
            <a:off x="4446672" y="6288398"/>
            <a:ext cx="3292477" cy="369332"/>
          </a:xfrm>
          <a:prstGeom prst="rect">
            <a:avLst/>
          </a:prstGeom>
          <a:noFill/>
        </p:spPr>
        <p:txBody>
          <a:bodyPr wrap="square" rtlCol="0">
            <a:spAutoFit/>
          </a:bodyPr>
          <a:lstStyle/>
          <a:p>
            <a:r>
              <a:rPr lang="en-US" b="1" dirty="0">
                <a:solidFill>
                  <a:srgbClr val="0070C0"/>
                </a:solidFill>
              </a:rPr>
              <a:t>NGAGE Report -- Colorado</a:t>
            </a:r>
          </a:p>
        </p:txBody>
      </p:sp>
    </p:spTree>
    <p:extLst>
      <p:ext uri="{BB962C8B-B14F-4D97-AF65-F5344CB8AC3E}">
        <p14:creationId xmlns:p14="http://schemas.microsoft.com/office/powerpoint/2010/main" val="1143022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90E07-B78D-44E1-80EA-61C1E17EBD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FAD1A7-D603-4050-B790-470F13128D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374B8D-427E-47D2-95D8-B891CC6DFD9B}"/>
              </a:ext>
            </a:extLst>
          </p:cNvPr>
          <p:cNvSpPr>
            <a:spLocks noGrp="1"/>
          </p:cNvSpPr>
          <p:nvPr>
            <p:ph type="dt" sz="half" idx="10"/>
          </p:nvPr>
        </p:nvSpPr>
        <p:spPr/>
        <p:txBody>
          <a:bodyPr/>
          <a:lstStyle/>
          <a:p>
            <a:fld id="{A5C12B3E-DDD3-423C-8CD7-438C9AB3A7D0}" type="datetime1">
              <a:rPr lang="en-US" smtClean="0"/>
              <a:t>5/22/2019</a:t>
            </a:fld>
            <a:endParaRPr lang="en-US"/>
          </a:p>
        </p:txBody>
      </p:sp>
      <p:sp>
        <p:nvSpPr>
          <p:cNvPr id="5" name="Footer Placeholder 4">
            <a:extLst>
              <a:ext uri="{FF2B5EF4-FFF2-40B4-BE49-F238E27FC236}">
                <a16:creationId xmlns:a16="http://schemas.microsoft.com/office/drawing/2014/main" id="{60E77CEF-FEC9-4006-A7B6-65169E500B28}"/>
              </a:ext>
            </a:extLst>
          </p:cNvPr>
          <p:cNvSpPr>
            <a:spLocks noGrp="1"/>
          </p:cNvSpPr>
          <p:nvPr>
            <p:ph type="ftr" sz="quarter" idx="11"/>
          </p:nvPr>
        </p:nvSpPr>
        <p:spPr/>
        <p:txBody>
          <a:bodyPr/>
          <a:lstStyle/>
          <a:p>
            <a:r>
              <a:rPr lang="en-US"/>
              <a:t>NGAGE Study   May 2019</a:t>
            </a:r>
          </a:p>
        </p:txBody>
      </p:sp>
      <p:sp>
        <p:nvSpPr>
          <p:cNvPr id="6" name="Slide Number Placeholder 5">
            <a:extLst>
              <a:ext uri="{FF2B5EF4-FFF2-40B4-BE49-F238E27FC236}">
                <a16:creationId xmlns:a16="http://schemas.microsoft.com/office/drawing/2014/main" id="{AD0CBB3B-7608-41B2-BD71-57AB589FECD2}"/>
              </a:ext>
            </a:extLst>
          </p:cNvPr>
          <p:cNvSpPr>
            <a:spLocks noGrp="1"/>
          </p:cNvSpPr>
          <p:nvPr>
            <p:ph type="sldNum" sz="quarter" idx="12"/>
          </p:nvPr>
        </p:nvSpPr>
        <p:spPr/>
        <p:txBody>
          <a:bodyPr/>
          <a:lstStyle/>
          <a:p>
            <a:fld id="{B42D4380-E519-4AE6-B527-81464A62B14E}" type="slidenum">
              <a:rPr lang="en-US" smtClean="0"/>
              <a:t>‹#›</a:t>
            </a:fld>
            <a:endParaRPr lang="en-US"/>
          </a:p>
        </p:txBody>
      </p:sp>
    </p:spTree>
    <p:extLst>
      <p:ext uri="{BB962C8B-B14F-4D97-AF65-F5344CB8AC3E}">
        <p14:creationId xmlns:p14="http://schemas.microsoft.com/office/powerpoint/2010/main" val="1157207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0F101-4431-43C9-BBD4-9B33A9595D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CAD61B-3FF6-44A7-AF80-17C0BD97EF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06F5CD-94B3-41A0-8773-7F5842EFEC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35C557-7150-40FB-BB1C-7061FBD82276}"/>
              </a:ext>
            </a:extLst>
          </p:cNvPr>
          <p:cNvSpPr>
            <a:spLocks noGrp="1"/>
          </p:cNvSpPr>
          <p:nvPr>
            <p:ph type="dt" sz="half" idx="10"/>
          </p:nvPr>
        </p:nvSpPr>
        <p:spPr/>
        <p:txBody>
          <a:bodyPr/>
          <a:lstStyle/>
          <a:p>
            <a:fld id="{DCFD3DDA-E7D4-40A5-8F3D-1B1DC11673C5}" type="datetime1">
              <a:rPr lang="en-US" smtClean="0"/>
              <a:t>5/22/2019</a:t>
            </a:fld>
            <a:endParaRPr lang="en-US"/>
          </a:p>
        </p:txBody>
      </p:sp>
      <p:sp>
        <p:nvSpPr>
          <p:cNvPr id="6" name="Footer Placeholder 5">
            <a:extLst>
              <a:ext uri="{FF2B5EF4-FFF2-40B4-BE49-F238E27FC236}">
                <a16:creationId xmlns:a16="http://schemas.microsoft.com/office/drawing/2014/main" id="{AFA5E40A-3212-4BC6-90A4-411526A8AA10}"/>
              </a:ext>
            </a:extLst>
          </p:cNvPr>
          <p:cNvSpPr>
            <a:spLocks noGrp="1"/>
          </p:cNvSpPr>
          <p:nvPr>
            <p:ph type="ftr" sz="quarter" idx="11"/>
          </p:nvPr>
        </p:nvSpPr>
        <p:spPr/>
        <p:txBody>
          <a:bodyPr/>
          <a:lstStyle/>
          <a:p>
            <a:r>
              <a:rPr lang="en-US"/>
              <a:t>NGAGE Study   May 2019</a:t>
            </a:r>
          </a:p>
        </p:txBody>
      </p:sp>
      <p:sp>
        <p:nvSpPr>
          <p:cNvPr id="7" name="Slide Number Placeholder 6">
            <a:extLst>
              <a:ext uri="{FF2B5EF4-FFF2-40B4-BE49-F238E27FC236}">
                <a16:creationId xmlns:a16="http://schemas.microsoft.com/office/drawing/2014/main" id="{537E6219-6E18-48A5-865D-42F87B8B7B96}"/>
              </a:ext>
            </a:extLst>
          </p:cNvPr>
          <p:cNvSpPr>
            <a:spLocks noGrp="1"/>
          </p:cNvSpPr>
          <p:nvPr>
            <p:ph type="sldNum" sz="quarter" idx="12"/>
          </p:nvPr>
        </p:nvSpPr>
        <p:spPr/>
        <p:txBody>
          <a:bodyPr/>
          <a:lstStyle/>
          <a:p>
            <a:fld id="{B42D4380-E519-4AE6-B527-81464A62B14E}" type="slidenum">
              <a:rPr lang="en-US" smtClean="0"/>
              <a:t>‹#›</a:t>
            </a:fld>
            <a:endParaRPr lang="en-US"/>
          </a:p>
        </p:txBody>
      </p:sp>
    </p:spTree>
    <p:extLst>
      <p:ext uri="{BB962C8B-B14F-4D97-AF65-F5344CB8AC3E}">
        <p14:creationId xmlns:p14="http://schemas.microsoft.com/office/powerpoint/2010/main" val="4244564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1870D-4AF7-43D7-9B54-73E0B1B6E0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D1E463-406C-42DB-A903-761F1A4FB2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112D34-ED4A-4533-A7FE-9C3E541F89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513D78-FEB6-4D10-8B69-DF6F975D43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F9D15A-AC7D-4771-A8FA-29E4D43DFC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5AB6FF-8AB5-40CA-A3DA-E9D5033E2121}"/>
              </a:ext>
            </a:extLst>
          </p:cNvPr>
          <p:cNvSpPr>
            <a:spLocks noGrp="1"/>
          </p:cNvSpPr>
          <p:nvPr>
            <p:ph type="dt" sz="half" idx="10"/>
          </p:nvPr>
        </p:nvSpPr>
        <p:spPr/>
        <p:txBody>
          <a:bodyPr/>
          <a:lstStyle/>
          <a:p>
            <a:fld id="{0E5501AF-1DE9-4D76-941A-010EC6D0431F}" type="datetime1">
              <a:rPr lang="en-US" smtClean="0"/>
              <a:t>5/22/2019</a:t>
            </a:fld>
            <a:endParaRPr lang="en-US"/>
          </a:p>
        </p:txBody>
      </p:sp>
      <p:sp>
        <p:nvSpPr>
          <p:cNvPr id="8" name="Footer Placeholder 7">
            <a:extLst>
              <a:ext uri="{FF2B5EF4-FFF2-40B4-BE49-F238E27FC236}">
                <a16:creationId xmlns:a16="http://schemas.microsoft.com/office/drawing/2014/main" id="{921CFB16-8DCE-4184-AA71-EA380D4F9843}"/>
              </a:ext>
            </a:extLst>
          </p:cNvPr>
          <p:cNvSpPr>
            <a:spLocks noGrp="1"/>
          </p:cNvSpPr>
          <p:nvPr>
            <p:ph type="ftr" sz="quarter" idx="11"/>
          </p:nvPr>
        </p:nvSpPr>
        <p:spPr/>
        <p:txBody>
          <a:bodyPr/>
          <a:lstStyle/>
          <a:p>
            <a:r>
              <a:rPr lang="en-US"/>
              <a:t>NGAGE Study   May 2019</a:t>
            </a:r>
          </a:p>
        </p:txBody>
      </p:sp>
      <p:sp>
        <p:nvSpPr>
          <p:cNvPr id="9" name="Slide Number Placeholder 8">
            <a:extLst>
              <a:ext uri="{FF2B5EF4-FFF2-40B4-BE49-F238E27FC236}">
                <a16:creationId xmlns:a16="http://schemas.microsoft.com/office/drawing/2014/main" id="{40EEADD8-501A-43E0-9E93-FC5827673AF7}"/>
              </a:ext>
            </a:extLst>
          </p:cNvPr>
          <p:cNvSpPr>
            <a:spLocks noGrp="1"/>
          </p:cNvSpPr>
          <p:nvPr>
            <p:ph type="sldNum" sz="quarter" idx="12"/>
          </p:nvPr>
        </p:nvSpPr>
        <p:spPr/>
        <p:txBody>
          <a:bodyPr/>
          <a:lstStyle/>
          <a:p>
            <a:fld id="{B42D4380-E519-4AE6-B527-81464A62B14E}" type="slidenum">
              <a:rPr lang="en-US" smtClean="0"/>
              <a:t>‹#›</a:t>
            </a:fld>
            <a:endParaRPr lang="en-US"/>
          </a:p>
        </p:txBody>
      </p:sp>
    </p:spTree>
    <p:extLst>
      <p:ext uri="{BB962C8B-B14F-4D97-AF65-F5344CB8AC3E}">
        <p14:creationId xmlns:p14="http://schemas.microsoft.com/office/powerpoint/2010/main" val="522328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C495E-A68E-441E-8070-10A37EBC2C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A2A092-84FE-4E30-AD6F-AFFEECBC8FF7}"/>
              </a:ext>
            </a:extLst>
          </p:cNvPr>
          <p:cNvSpPr>
            <a:spLocks noGrp="1"/>
          </p:cNvSpPr>
          <p:nvPr>
            <p:ph type="dt" sz="half" idx="10"/>
          </p:nvPr>
        </p:nvSpPr>
        <p:spPr/>
        <p:txBody>
          <a:bodyPr/>
          <a:lstStyle/>
          <a:p>
            <a:fld id="{728517DC-D468-483B-B86A-DF178EA8FA8D}" type="datetime1">
              <a:rPr lang="en-US" smtClean="0"/>
              <a:t>5/22/2019</a:t>
            </a:fld>
            <a:endParaRPr lang="en-US"/>
          </a:p>
        </p:txBody>
      </p:sp>
      <p:sp>
        <p:nvSpPr>
          <p:cNvPr id="4" name="Footer Placeholder 3">
            <a:extLst>
              <a:ext uri="{FF2B5EF4-FFF2-40B4-BE49-F238E27FC236}">
                <a16:creationId xmlns:a16="http://schemas.microsoft.com/office/drawing/2014/main" id="{7D8AA0CB-6D88-44F4-9EA5-90DFA2A18825}"/>
              </a:ext>
            </a:extLst>
          </p:cNvPr>
          <p:cNvSpPr>
            <a:spLocks noGrp="1"/>
          </p:cNvSpPr>
          <p:nvPr>
            <p:ph type="ftr" sz="quarter" idx="11"/>
          </p:nvPr>
        </p:nvSpPr>
        <p:spPr/>
        <p:txBody>
          <a:bodyPr/>
          <a:lstStyle/>
          <a:p>
            <a:r>
              <a:rPr lang="en-US"/>
              <a:t>NGAGE Study   May 2019</a:t>
            </a:r>
          </a:p>
        </p:txBody>
      </p:sp>
      <p:sp>
        <p:nvSpPr>
          <p:cNvPr id="5" name="Slide Number Placeholder 4">
            <a:extLst>
              <a:ext uri="{FF2B5EF4-FFF2-40B4-BE49-F238E27FC236}">
                <a16:creationId xmlns:a16="http://schemas.microsoft.com/office/drawing/2014/main" id="{051F3A00-CC71-438F-BA0F-B9B5E3C6706E}"/>
              </a:ext>
            </a:extLst>
          </p:cNvPr>
          <p:cNvSpPr>
            <a:spLocks noGrp="1"/>
          </p:cNvSpPr>
          <p:nvPr>
            <p:ph type="sldNum" sz="quarter" idx="12"/>
          </p:nvPr>
        </p:nvSpPr>
        <p:spPr/>
        <p:txBody>
          <a:bodyPr/>
          <a:lstStyle/>
          <a:p>
            <a:fld id="{B42D4380-E519-4AE6-B527-81464A62B14E}" type="slidenum">
              <a:rPr lang="en-US" smtClean="0"/>
              <a:t>‹#›</a:t>
            </a:fld>
            <a:endParaRPr lang="en-US"/>
          </a:p>
        </p:txBody>
      </p:sp>
    </p:spTree>
    <p:extLst>
      <p:ext uri="{BB962C8B-B14F-4D97-AF65-F5344CB8AC3E}">
        <p14:creationId xmlns:p14="http://schemas.microsoft.com/office/powerpoint/2010/main" val="1458575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222ADB-63B8-40AC-BDAD-E1E848F9D71F}"/>
              </a:ext>
            </a:extLst>
          </p:cNvPr>
          <p:cNvSpPr>
            <a:spLocks noGrp="1"/>
          </p:cNvSpPr>
          <p:nvPr>
            <p:ph type="dt" sz="half" idx="10"/>
          </p:nvPr>
        </p:nvSpPr>
        <p:spPr/>
        <p:txBody>
          <a:bodyPr/>
          <a:lstStyle/>
          <a:p>
            <a:fld id="{4E8DE670-F249-431B-ADA8-D68F8B36CC3F}" type="datetime1">
              <a:rPr lang="en-US" smtClean="0"/>
              <a:t>5/22/2019</a:t>
            </a:fld>
            <a:endParaRPr lang="en-US"/>
          </a:p>
        </p:txBody>
      </p:sp>
      <p:sp>
        <p:nvSpPr>
          <p:cNvPr id="3" name="Footer Placeholder 2">
            <a:extLst>
              <a:ext uri="{FF2B5EF4-FFF2-40B4-BE49-F238E27FC236}">
                <a16:creationId xmlns:a16="http://schemas.microsoft.com/office/drawing/2014/main" id="{DA90302C-3186-4D21-824C-25D23B8D97D8}"/>
              </a:ext>
            </a:extLst>
          </p:cNvPr>
          <p:cNvSpPr>
            <a:spLocks noGrp="1"/>
          </p:cNvSpPr>
          <p:nvPr>
            <p:ph type="ftr" sz="quarter" idx="11"/>
          </p:nvPr>
        </p:nvSpPr>
        <p:spPr/>
        <p:txBody>
          <a:bodyPr/>
          <a:lstStyle/>
          <a:p>
            <a:r>
              <a:rPr lang="en-US"/>
              <a:t>NGAGE Study   May 2019</a:t>
            </a:r>
          </a:p>
        </p:txBody>
      </p:sp>
      <p:sp>
        <p:nvSpPr>
          <p:cNvPr id="4" name="Slide Number Placeholder 3">
            <a:extLst>
              <a:ext uri="{FF2B5EF4-FFF2-40B4-BE49-F238E27FC236}">
                <a16:creationId xmlns:a16="http://schemas.microsoft.com/office/drawing/2014/main" id="{9515532F-6BF2-4792-8840-4B8766D614A1}"/>
              </a:ext>
            </a:extLst>
          </p:cNvPr>
          <p:cNvSpPr>
            <a:spLocks noGrp="1"/>
          </p:cNvSpPr>
          <p:nvPr>
            <p:ph type="sldNum" sz="quarter" idx="12"/>
          </p:nvPr>
        </p:nvSpPr>
        <p:spPr/>
        <p:txBody>
          <a:bodyPr/>
          <a:lstStyle/>
          <a:p>
            <a:fld id="{B42D4380-E519-4AE6-B527-81464A62B14E}" type="slidenum">
              <a:rPr lang="en-US" smtClean="0"/>
              <a:t>‹#›</a:t>
            </a:fld>
            <a:endParaRPr lang="en-US"/>
          </a:p>
        </p:txBody>
      </p:sp>
    </p:spTree>
    <p:extLst>
      <p:ext uri="{BB962C8B-B14F-4D97-AF65-F5344CB8AC3E}">
        <p14:creationId xmlns:p14="http://schemas.microsoft.com/office/powerpoint/2010/main" val="379829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A7344-F504-4ACB-AF66-17BF4F7485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531F70-0363-43E5-AB1B-D9190A92BF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49775A-5906-4608-8E76-EA4D429D00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DB6BE-374A-401B-BDE6-D1A20FC2608A}"/>
              </a:ext>
            </a:extLst>
          </p:cNvPr>
          <p:cNvSpPr>
            <a:spLocks noGrp="1"/>
          </p:cNvSpPr>
          <p:nvPr>
            <p:ph type="dt" sz="half" idx="10"/>
          </p:nvPr>
        </p:nvSpPr>
        <p:spPr/>
        <p:txBody>
          <a:bodyPr/>
          <a:lstStyle/>
          <a:p>
            <a:fld id="{3572B213-A4B2-42BC-AFE9-8672E231E721}" type="datetime1">
              <a:rPr lang="en-US" smtClean="0"/>
              <a:t>5/22/2019</a:t>
            </a:fld>
            <a:endParaRPr lang="en-US"/>
          </a:p>
        </p:txBody>
      </p:sp>
      <p:sp>
        <p:nvSpPr>
          <p:cNvPr id="6" name="Footer Placeholder 5">
            <a:extLst>
              <a:ext uri="{FF2B5EF4-FFF2-40B4-BE49-F238E27FC236}">
                <a16:creationId xmlns:a16="http://schemas.microsoft.com/office/drawing/2014/main" id="{D1E4C35A-0F6A-4BC5-928D-50897CB2A7D2}"/>
              </a:ext>
            </a:extLst>
          </p:cNvPr>
          <p:cNvSpPr>
            <a:spLocks noGrp="1"/>
          </p:cNvSpPr>
          <p:nvPr>
            <p:ph type="ftr" sz="quarter" idx="11"/>
          </p:nvPr>
        </p:nvSpPr>
        <p:spPr/>
        <p:txBody>
          <a:bodyPr/>
          <a:lstStyle/>
          <a:p>
            <a:r>
              <a:rPr lang="en-US"/>
              <a:t>NGAGE Study   May 2019</a:t>
            </a:r>
          </a:p>
        </p:txBody>
      </p:sp>
      <p:sp>
        <p:nvSpPr>
          <p:cNvPr id="7" name="Slide Number Placeholder 6">
            <a:extLst>
              <a:ext uri="{FF2B5EF4-FFF2-40B4-BE49-F238E27FC236}">
                <a16:creationId xmlns:a16="http://schemas.microsoft.com/office/drawing/2014/main" id="{D4AAAD47-F67E-450C-8DF1-8AEDF22C7D4B}"/>
              </a:ext>
            </a:extLst>
          </p:cNvPr>
          <p:cNvSpPr>
            <a:spLocks noGrp="1"/>
          </p:cNvSpPr>
          <p:nvPr>
            <p:ph type="sldNum" sz="quarter" idx="12"/>
          </p:nvPr>
        </p:nvSpPr>
        <p:spPr/>
        <p:txBody>
          <a:bodyPr/>
          <a:lstStyle/>
          <a:p>
            <a:fld id="{B42D4380-E519-4AE6-B527-81464A62B14E}" type="slidenum">
              <a:rPr lang="en-US" smtClean="0"/>
              <a:t>‹#›</a:t>
            </a:fld>
            <a:endParaRPr lang="en-US"/>
          </a:p>
        </p:txBody>
      </p:sp>
    </p:spTree>
    <p:extLst>
      <p:ext uri="{BB962C8B-B14F-4D97-AF65-F5344CB8AC3E}">
        <p14:creationId xmlns:p14="http://schemas.microsoft.com/office/powerpoint/2010/main" val="2214533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9FB2-BB5A-45FF-BE8F-D8DD0AF018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D2C663-E26E-41AF-A200-24FF9D9F1B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2BB319-9C55-4DF6-8BB4-304292D8A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664DB-B1A4-4209-8B29-A6B9E351F999}"/>
              </a:ext>
            </a:extLst>
          </p:cNvPr>
          <p:cNvSpPr>
            <a:spLocks noGrp="1"/>
          </p:cNvSpPr>
          <p:nvPr>
            <p:ph type="dt" sz="half" idx="10"/>
          </p:nvPr>
        </p:nvSpPr>
        <p:spPr/>
        <p:txBody>
          <a:bodyPr/>
          <a:lstStyle/>
          <a:p>
            <a:fld id="{2CFFB016-DBF3-4AD9-951B-A91F703F49F1}" type="datetime1">
              <a:rPr lang="en-US" smtClean="0"/>
              <a:t>5/22/2019</a:t>
            </a:fld>
            <a:endParaRPr lang="en-US"/>
          </a:p>
        </p:txBody>
      </p:sp>
      <p:sp>
        <p:nvSpPr>
          <p:cNvPr id="6" name="Footer Placeholder 5">
            <a:extLst>
              <a:ext uri="{FF2B5EF4-FFF2-40B4-BE49-F238E27FC236}">
                <a16:creationId xmlns:a16="http://schemas.microsoft.com/office/drawing/2014/main" id="{33F65D7C-3B1B-4E5C-BBF3-A8243DE17BBB}"/>
              </a:ext>
            </a:extLst>
          </p:cNvPr>
          <p:cNvSpPr>
            <a:spLocks noGrp="1"/>
          </p:cNvSpPr>
          <p:nvPr>
            <p:ph type="ftr" sz="quarter" idx="11"/>
          </p:nvPr>
        </p:nvSpPr>
        <p:spPr/>
        <p:txBody>
          <a:bodyPr/>
          <a:lstStyle/>
          <a:p>
            <a:r>
              <a:rPr lang="en-US"/>
              <a:t>NGAGE Study   May 2019</a:t>
            </a:r>
          </a:p>
        </p:txBody>
      </p:sp>
      <p:sp>
        <p:nvSpPr>
          <p:cNvPr id="7" name="Slide Number Placeholder 6">
            <a:extLst>
              <a:ext uri="{FF2B5EF4-FFF2-40B4-BE49-F238E27FC236}">
                <a16:creationId xmlns:a16="http://schemas.microsoft.com/office/drawing/2014/main" id="{8C2E2913-91D1-4AF0-809E-A8A6DB775195}"/>
              </a:ext>
            </a:extLst>
          </p:cNvPr>
          <p:cNvSpPr>
            <a:spLocks noGrp="1"/>
          </p:cNvSpPr>
          <p:nvPr>
            <p:ph type="sldNum" sz="quarter" idx="12"/>
          </p:nvPr>
        </p:nvSpPr>
        <p:spPr/>
        <p:txBody>
          <a:bodyPr/>
          <a:lstStyle/>
          <a:p>
            <a:fld id="{B42D4380-E519-4AE6-B527-81464A62B14E}" type="slidenum">
              <a:rPr lang="en-US" smtClean="0"/>
              <a:t>‹#›</a:t>
            </a:fld>
            <a:endParaRPr lang="en-US"/>
          </a:p>
        </p:txBody>
      </p:sp>
    </p:spTree>
    <p:extLst>
      <p:ext uri="{BB962C8B-B14F-4D97-AF65-F5344CB8AC3E}">
        <p14:creationId xmlns:p14="http://schemas.microsoft.com/office/powerpoint/2010/main" val="2111505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CC7B0B-123E-4B2B-BCCC-6C3D87E876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993C0A-3A0A-4D4F-98E6-C015D8BBB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DC62F9-4E8E-4762-9DC5-B2D2E7043C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96B78-5237-40A3-8C0C-64E1C2A769E0}" type="datetime1">
              <a:rPr lang="en-US" smtClean="0"/>
              <a:t>5/22/2019</a:t>
            </a:fld>
            <a:endParaRPr lang="en-US"/>
          </a:p>
        </p:txBody>
      </p:sp>
      <p:sp>
        <p:nvSpPr>
          <p:cNvPr id="5" name="Footer Placeholder 4">
            <a:extLst>
              <a:ext uri="{FF2B5EF4-FFF2-40B4-BE49-F238E27FC236}">
                <a16:creationId xmlns:a16="http://schemas.microsoft.com/office/drawing/2014/main" id="{B60361B5-D92C-4984-B7E2-B0923E4D26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NGAGE Study   May 2019</a:t>
            </a:r>
          </a:p>
        </p:txBody>
      </p:sp>
      <p:sp>
        <p:nvSpPr>
          <p:cNvPr id="6" name="Slide Number Placeholder 5">
            <a:extLst>
              <a:ext uri="{FF2B5EF4-FFF2-40B4-BE49-F238E27FC236}">
                <a16:creationId xmlns:a16="http://schemas.microsoft.com/office/drawing/2014/main" id="{1BA656DC-E271-40D0-8982-DC20D0E9C4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D4380-E519-4AE6-B527-81464A62B14E}" type="slidenum">
              <a:rPr lang="en-US" smtClean="0"/>
              <a:t>‹#›</a:t>
            </a:fld>
            <a:endParaRPr lang="en-US"/>
          </a:p>
        </p:txBody>
      </p:sp>
    </p:spTree>
    <p:extLst>
      <p:ext uri="{BB962C8B-B14F-4D97-AF65-F5344CB8AC3E}">
        <p14:creationId xmlns:p14="http://schemas.microsoft.com/office/powerpoint/2010/main" val="2075465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7A616-6299-4EA9-A4D3-323647688807}"/>
              </a:ext>
            </a:extLst>
          </p:cNvPr>
          <p:cNvSpPr>
            <a:spLocks noGrp="1"/>
          </p:cNvSpPr>
          <p:nvPr>
            <p:ph type="ctrTitle"/>
          </p:nvPr>
        </p:nvSpPr>
        <p:spPr>
          <a:xfrm>
            <a:off x="1524000" y="1122363"/>
            <a:ext cx="9144000" cy="2387600"/>
          </a:xfrm>
        </p:spPr>
        <p:txBody>
          <a:bodyPr>
            <a:normAutofit fontScale="90000"/>
          </a:bodyPr>
          <a:lstStyle/>
          <a:p>
            <a:r>
              <a:rPr lang="en-US" b="1" dirty="0">
                <a:solidFill>
                  <a:srgbClr val="0070C0"/>
                </a:solidFill>
              </a:rPr>
              <a:t>National Survey on Gambling Attitudes and Gambling Experience</a:t>
            </a:r>
            <a:br>
              <a:rPr lang="en-US" b="1" dirty="0">
                <a:solidFill>
                  <a:srgbClr val="0070C0"/>
                </a:solidFill>
              </a:rPr>
            </a:br>
            <a:r>
              <a:rPr lang="en-US" b="1" dirty="0">
                <a:solidFill>
                  <a:srgbClr val="0070C0"/>
                </a:solidFill>
              </a:rPr>
              <a:t>(NGAGE)</a:t>
            </a:r>
          </a:p>
        </p:txBody>
      </p:sp>
      <p:sp>
        <p:nvSpPr>
          <p:cNvPr id="3" name="Subtitle 2">
            <a:extLst>
              <a:ext uri="{FF2B5EF4-FFF2-40B4-BE49-F238E27FC236}">
                <a16:creationId xmlns:a16="http://schemas.microsoft.com/office/drawing/2014/main" id="{0CF8EE76-DDF6-44B0-9D1F-7A1BF086AABB}"/>
              </a:ext>
            </a:extLst>
          </p:cNvPr>
          <p:cNvSpPr>
            <a:spLocks noGrp="1"/>
          </p:cNvSpPr>
          <p:nvPr>
            <p:ph type="subTitle" idx="1"/>
          </p:nvPr>
        </p:nvSpPr>
        <p:spPr>
          <a:xfrm>
            <a:off x="1524000" y="3937598"/>
            <a:ext cx="9144000" cy="1655762"/>
          </a:xfrm>
        </p:spPr>
        <p:txBody>
          <a:bodyPr>
            <a:normAutofit/>
          </a:bodyPr>
          <a:lstStyle/>
          <a:p>
            <a:r>
              <a:rPr lang="en-US" sz="3600" dirty="0">
                <a:solidFill>
                  <a:srgbClr val="FF0000"/>
                </a:solidFill>
              </a:rPr>
              <a:t>COLORADO HIGHLIGHTS</a:t>
            </a:r>
          </a:p>
          <a:p>
            <a:r>
              <a:rPr lang="en-US" sz="2000" dirty="0">
                <a:solidFill>
                  <a:srgbClr val="FF0000"/>
                </a:solidFill>
              </a:rPr>
              <a:t>June, 2019</a:t>
            </a:r>
          </a:p>
        </p:txBody>
      </p:sp>
      <p:sp>
        <p:nvSpPr>
          <p:cNvPr id="7" name="Freeform 40">
            <a:extLst>
              <a:ext uri="{FF2B5EF4-FFF2-40B4-BE49-F238E27FC236}">
                <a16:creationId xmlns:a16="http://schemas.microsoft.com/office/drawing/2014/main" id="{00FE6E34-DD42-4E73-8D17-A8B075971F19}"/>
              </a:ext>
            </a:extLst>
          </p:cNvPr>
          <p:cNvSpPr>
            <a:spLocks/>
          </p:cNvSpPr>
          <p:nvPr/>
        </p:nvSpPr>
        <p:spPr bwMode="auto">
          <a:xfrm>
            <a:off x="2960520" y="67824"/>
            <a:ext cx="6654968" cy="6633014"/>
          </a:xfrm>
          <a:custGeom>
            <a:avLst/>
            <a:gdLst/>
            <a:ahLst/>
            <a:cxnLst>
              <a:cxn ang="0">
                <a:pos x="48" y="0"/>
              </a:cxn>
              <a:cxn ang="0">
                <a:pos x="49" y="0"/>
              </a:cxn>
              <a:cxn ang="0">
                <a:pos x="206" y="16"/>
              </a:cxn>
              <a:cxn ang="0">
                <a:pos x="367" y="30"/>
              </a:cxn>
              <a:cxn ang="0">
                <a:pos x="530" y="42"/>
              </a:cxn>
              <a:cxn ang="0">
                <a:pos x="523" y="166"/>
              </a:cxn>
              <a:cxn ang="0">
                <a:pos x="517" y="290"/>
              </a:cxn>
              <a:cxn ang="0">
                <a:pos x="510" y="414"/>
              </a:cxn>
              <a:cxn ang="0">
                <a:pos x="339" y="402"/>
              </a:cxn>
              <a:cxn ang="0">
                <a:pos x="169" y="387"/>
              </a:cxn>
              <a:cxn ang="0">
                <a:pos x="0" y="370"/>
              </a:cxn>
              <a:cxn ang="0">
                <a:pos x="4" y="324"/>
              </a:cxn>
              <a:cxn ang="0">
                <a:pos x="14" y="247"/>
              </a:cxn>
              <a:cxn ang="0">
                <a:pos x="35" y="86"/>
              </a:cxn>
              <a:cxn ang="0">
                <a:pos x="46" y="8"/>
              </a:cxn>
              <a:cxn ang="0">
                <a:pos x="46" y="3"/>
              </a:cxn>
              <a:cxn ang="0">
                <a:pos x="47" y="2"/>
              </a:cxn>
              <a:cxn ang="0">
                <a:pos x="48" y="0"/>
              </a:cxn>
            </a:cxnLst>
            <a:rect l="0" t="0" r="r" b="b"/>
            <a:pathLst>
              <a:path w="530" h="414">
                <a:moveTo>
                  <a:pt x="48" y="0"/>
                </a:moveTo>
                <a:lnTo>
                  <a:pt x="49" y="0"/>
                </a:lnTo>
                <a:lnTo>
                  <a:pt x="206" y="16"/>
                </a:lnTo>
                <a:lnTo>
                  <a:pt x="367" y="30"/>
                </a:lnTo>
                <a:lnTo>
                  <a:pt x="530" y="42"/>
                </a:lnTo>
                <a:lnTo>
                  <a:pt x="523" y="166"/>
                </a:lnTo>
                <a:lnTo>
                  <a:pt x="517" y="290"/>
                </a:lnTo>
                <a:lnTo>
                  <a:pt x="510" y="414"/>
                </a:lnTo>
                <a:lnTo>
                  <a:pt x="339" y="402"/>
                </a:lnTo>
                <a:lnTo>
                  <a:pt x="169" y="387"/>
                </a:lnTo>
                <a:lnTo>
                  <a:pt x="0" y="370"/>
                </a:lnTo>
                <a:lnTo>
                  <a:pt x="4" y="324"/>
                </a:lnTo>
                <a:lnTo>
                  <a:pt x="14" y="247"/>
                </a:lnTo>
                <a:lnTo>
                  <a:pt x="35" y="86"/>
                </a:lnTo>
                <a:lnTo>
                  <a:pt x="46" y="8"/>
                </a:lnTo>
                <a:lnTo>
                  <a:pt x="46" y="3"/>
                </a:lnTo>
                <a:lnTo>
                  <a:pt x="47" y="2"/>
                </a:lnTo>
                <a:lnTo>
                  <a:pt x="48" y="0"/>
                </a:lnTo>
                <a:close/>
              </a:path>
            </a:pathLst>
          </a:custGeom>
          <a:solidFill>
            <a:schemeClr val="tx2">
              <a:alpha val="18000"/>
            </a:schemeClr>
          </a:solidFill>
          <a:ln w="9525">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01361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69D3-D538-4DEE-BC6E-D557ACE37975}"/>
              </a:ext>
            </a:extLst>
          </p:cNvPr>
          <p:cNvSpPr>
            <a:spLocks noGrp="1"/>
          </p:cNvSpPr>
          <p:nvPr>
            <p:ph type="title"/>
          </p:nvPr>
        </p:nvSpPr>
        <p:spPr/>
        <p:txBody>
          <a:bodyPr>
            <a:noAutofit/>
          </a:bodyPr>
          <a:lstStyle/>
          <a:p>
            <a:r>
              <a:rPr lang="en-US" sz="3200" dirty="0"/>
              <a:t>If Colorado was to legalize sports betting, is it important to set aside some of the revenue for campaigns to educate the public about the risks of gambling and the help that is available?</a:t>
            </a:r>
          </a:p>
        </p:txBody>
      </p:sp>
      <p:graphicFrame>
        <p:nvGraphicFramePr>
          <p:cNvPr id="6" name="Content Placeholder 5">
            <a:extLst>
              <a:ext uri="{FF2B5EF4-FFF2-40B4-BE49-F238E27FC236}">
                <a16:creationId xmlns:a16="http://schemas.microsoft.com/office/drawing/2014/main" id="{4C8E8A72-111C-4FCA-9435-6F538DAE36FB}"/>
              </a:ext>
            </a:extLst>
          </p:cNvPr>
          <p:cNvGraphicFramePr>
            <a:graphicFrameLocks noGrp="1"/>
          </p:cNvGraphicFramePr>
          <p:nvPr>
            <p:ph idx="1"/>
            <p:extLst>
              <p:ext uri="{D42A27DB-BD31-4B8C-83A1-F6EECF244321}">
                <p14:modId xmlns:p14="http://schemas.microsoft.com/office/powerpoint/2010/main" val="3759376017"/>
              </p:ext>
            </p:extLst>
          </p:nvPr>
        </p:nvGraphicFramePr>
        <p:xfrm>
          <a:off x="520959" y="1856792"/>
          <a:ext cx="10515600" cy="4185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4223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69D3-D538-4DEE-BC6E-D557ACE37975}"/>
              </a:ext>
            </a:extLst>
          </p:cNvPr>
          <p:cNvSpPr>
            <a:spLocks noGrp="1"/>
          </p:cNvSpPr>
          <p:nvPr>
            <p:ph type="title"/>
          </p:nvPr>
        </p:nvSpPr>
        <p:spPr/>
        <p:txBody>
          <a:bodyPr>
            <a:noAutofit/>
          </a:bodyPr>
          <a:lstStyle/>
          <a:p>
            <a:r>
              <a:rPr lang="en-US" sz="3200" dirty="0"/>
              <a:t>Do you agree or disagree that …</a:t>
            </a:r>
            <a:br>
              <a:rPr lang="en-US" sz="3200" dirty="0"/>
            </a:br>
            <a:r>
              <a:rPr lang="en-US" sz="4000" dirty="0"/>
              <a:t>Addiction to gambling is a lot like addiction to drugs or alcohol?</a:t>
            </a:r>
            <a:endParaRPr lang="en-US" sz="3200" dirty="0"/>
          </a:p>
        </p:txBody>
      </p:sp>
      <p:graphicFrame>
        <p:nvGraphicFramePr>
          <p:cNvPr id="6" name="Content Placeholder 5">
            <a:extLst>
              <a:ext uri="{FF2B5EF4-FFF2-40B4-BE49-F238E27FC236}">
                <a16:creationId xmlns:a16="http://schemas.microsoft.com/office/drawing/2014/main" id="{4C8E8A72-111C-4FCA-9435-6F538DAE36FB}"/>
              </a:ext>
            </a:extLst>
          </p:cNvPr>
          <p:cNvGraphicFramePr>
            <a:graphicFrameLocks noGrp="1"/>
          </p:cNvGraphicFramePr>
          <p:nvPr>
            <p:ph idx="1"/>
            <p:extLst>
              <p:ext uri="{D42A27DB-BD31-4B8C-83A1-F6EECF244321}">
                <p14:modId xmlns:p14="http://schemas.microsoft.com/office/powerpoint/2010/main" val="12722346"/>
              </p:ext>
            </p:extLst>
          </p:nvPr>
        </p:nvGraphicFramePr>
        <p:xfrm>
          <a:off x="520959" y="1856792"/>
          <a:ext cx="10515600" cy="4185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6565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69D3-D538-4DEE-BC6E-D557ACE37975}"/>
              </a:ext>
            </a:extLst>
          </p:cNvPr>
          <p:cNvSpPr>
            <a:spLocks noGrp="1"/>
          </p:cNvSpPr>
          <p:nvPr>
            <p:ph type="title"/>
          </p:nvPr>
        </p:nvSpPr>
        <p:spPr/>
        <p:txBody>
          <a:bodyPr>
            <a:noAutofit/>
          </a:bodyPr>
          <a:lstStyle/>
          <a:p>
            <a:r>
              <a:rPr lang="en-US" sz="3200" dirty="0"/>
              <a:t>Do you agree or disagree that …</a:t>
            </a:r>
            <a:br>
              <a:rPr lang="en-US" sz="3200" dirty="0"/>
            </a:br>
            <a:r>
              <a:rPr lang="en-US" sz="4000" dirty="0"/>
              <a:t>Gambling is immoral?</a:t>
            </a:r>
            <a:endParaRPr lang="en-US" sz="3200" dirty="0"/>
          </a:p>
        </p:txBody>
      </p:sp>
      <p:graphicFrame>
        <p:nvGraphicFramePr>
          <p:cNvPr id="6" name="Content Placeholder 5">
            <a:extLst>
              <a:ext uri="{FF2B5EF4-FFF2-40B4-BE49-F238E27FC236}">
                <a16:creationId xmlns:a16="http://schemas.microsoft.com/office/drawing/2014/main" id="{4C8E8A72-111C-4FCA-9435-6F538DAE36FB}"/>
              </a:ext>
            </a:extLst>
          </p:cNvPr>
          <p:cNvGraphicFramePr>
            <a:graphicFrameLocks noGrp="1"/>
          </p:cNvGraphicFramePr>
          <p:nvPr>
            <p:ph idx="1"/>
            <p:extLst>
              <p:ext uri="{D42A27DB-BD31-4B8C-83A1-F6EECF244321}">
                <p14:modId xmlns:p14="http://schemas.microsoft.com/office/powerpoint/2010/main" val="1371134100"/>
              </p:ext>
            </p:extLst>
          </p:nvPr>
        </p:nvGraphicFramePr>
        <p:xfrm>
          <a:off x="520959" y="1856792"/>
          <a:ext cx="10515600" cy="4185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9138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69D3-D538-4DEE-BC6E-D557ACE37975}"/>
              </a:ext>
            </a:extLst>
          </p:cNvPr>
          <p:cNvSpPr>
            <a:spLocks noGrp="1"/>
          </p:cNvSpPr>
          <p:nvPr>
            <p:ph type="title"/>
          </p:nvPr>
        </p:nvSpPr>
        <p:spPr/>
        <p:txBody>
          <a:bodyPr>
            <a:noAutofit/>
          </a:bodyPr>
          <a:lstStyle/>
          <a:p>
            <a:r>
              <a:rPr lang="en-US" sz="3200" dirty="0"/>
              <a:t>Do you agree or disagree that …</a:t>
            </a:r>
            <a:br>
              <a:rPr lang="en-US" sz="3200" dirty="0"/>
            </a:br>
            <a:r>
              <a:rPr lang="en-US" sz="4000" dirty="0"/>
              <a:t>Services to treat compulsive gambling are available in my community?</a:t>
            </a:r>
            <a:endParaRPr lang="en-US" sz="3200" dirty="0"/>
          </a:p>
        </p:txBody>
      </p:sp>
      <p:graphicFrame>
        <p:nvGraphicFramePr>
          <p:cNvPr id="6" name="Content Placeholder 5">
            <a:extLst>
              <a:ext uri="{FF2B5EF4-FFF2-40B4-BE49-F238E27FC236}">
                <a16:creationId xmlns:a16="http://schemas.microsoft.com/office/drawing/2014/main" id="{4C8E8A72-111C-4FCA-9435-6F538DAE36FB}"/>
              </a:ext>
            </a:extLst>
          </p:cNvPr>
          <p:cNvGraphicFramePr>
            <a:graphicFrameLocks noGrp="1"/>
          </p:cNvGraphicFramePr>
          <p:nvPr>
            <p:ph idx="1"/>
            <p:extLst>
              <p:ext uri="{D42A27DB-BD31-4B8C-83A1-F6EECF244321}">
                <p14:modId xmlns:p14="http://schemas.microsoft.com/office/powerpoint/2010/main" val="2501528107"/>
              </p:ext>
            </p:extLst>
          </p:nvPr>
        </p:nvGraphicFramePr>
        <p:xfrm>
          <a:off x="520959" y="1856792"/>
          <a:ext cx="10515600" cy="4185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0239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69D3-D538-4DEE-BC6E-D557ACE37975}"/>
              </a:ext>
            </a:extLst>
          </p:cNvPr>
          <p:cNvSpPr>
            <a:spLocks noGrp="1"/>
          </p:cNvSpPr>
          <p:nvPr>
            <p:ph type="title"/>
          </p:nvPr>
        </p:nvSpPr>
        <p:spPr/>
        <p:txBody>
          <a:bodyPr>
            <a:noAutofit/>
          </a:bodyPr>
          <a:lstStyle/>
          <a:p>
            <a:r>
              <a:rPr lang="en-US" sz="3200" dirty="0"/>
              <a:t>Do you agree or disagree that …</a:t>
            </a:r>
            <a:br>
              <a:rPr lang="en-US" sz="3200" dirty="0"/>
            </a:br>
            <a:r>
              <a:rPr lang="en-US" sz="4000" dirty="0"/>
              <a:t>The gambling industry should do more to help people with a gambling addiction?</a:t>
            </a:r>
            <a:endParaRPr lang="en-US" sz="3200" dirty="0"/>
          </a:p>
        </p:txBody>
      </p:sp>
      <p:graphicFrame>
        <p:nvGraphicFramePr>
          <p:cNvPr id="6" name="Content Placeholder 5">
            <a:extLst>
              <a:ext uri="{FF2B5EF4-FFF2-40B4-BE49-F238E27FC236}">
                <a16:creationId xmlns:a16="http://schemas.microsoft.com/office/drawing/2014/main" id="{4C8E8A72-111C-4FCA-9435-6F538DAE36FB}"/>
              </a:ext>
            </a:extLst>
          </p:cNvPr>
          <p:cNvGraphicFramePr>
            <a:graphicFrameLocks noGrp="1"/>
          </p:cNvGraphicFramePr>
          <p:nvPr>
            <p:ph idx="1"/>
            <p:extLst>
              <p:ext uri="{D42A27DB-BD31-4B8C-83A1-F6EECF244321}">
                <p14:modId xmlns:p14="http://schemas.microsoft.com/office/powerpoint/2010/main" val="1561065017"/>
              </p:ext>
            </p:extLst>
          </p:nvPr>
        </p:nvGraphicFramePr>
        <p:xfrm>
          <a:off x="520959" y="1856792"/>
          <a:ext cx="10515600" cy="4185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6268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69D3-D538-4DEE-BC6E-D557ACE37975}"/>
              </a:ext>
            </a:extLst>
          </p:cNvPr>
          <p:cNvSpPr>
            <a:spLocks noGrp="1"/>
          </p:cNvSpPr>
          <p:nvPr>
            <p:ph type="title"/>
          </p:nvPr>
        </p:nvSpPr>
        <p:spPr/>
        <p:txBody>
          <a:bodyPr>
            <a:noAutofit/>
          </a:bodyPr>
          <a:lstStyle/>
          <a:p>
            <a:r>
              <a:rPr lang="en-US" sz="3200" dirty="0"/>
              <a:t>Do you agree or disagree that …</a:t>
            </a:r>
            <a:br>
              <a:rPr lang="en-US" sz="3200" dirty="0"/>
            </a:br>
            <a:r>
              <a:rPr lang="en-US" sz="4000" dirty="0"/>
              <a:t>The government should do more to help people with a gambling addiction?</a:t>
            </a:r>
            <a:endParaRPr lang="en-US" sz="3200" dirty="0"/>
          </a:p>
        </p:txBody>
      </p:sp>
      <p:graphicFrame>
        <p:nvGraphicFramePr>
          <p:cNvPr id="6" name="Content Placeholder 5">
            <a:extLst>
              <a:ext uri="{FF2B5EF4-FFF2-40B4-BE49-F238E27FC236}">
                <a16:creationId xmlns:a16="http://schemas.microsoft.com/office/drawing/2014/main" id="{4C8E8A72-111C-4FCA-9435-6F538DAE36FB}"/>
              </a:ext>
            </a:extLst>
          </p:cNvPr>
          <p:cNvGraphicFramePr>
            <a:graphicFrameLocks noGrp="1"/>
          </p:cNvGraphicFramePr>
          <p:nvPr>
            <p:ph idx="1"/>
            <p:extLst>
              <p:ext uri="{D42A27DB-BD31-4B8C-83A1-F6EECF244321}">
                <p14:modId xmlns:p14="http://schemas.microsoft.com/office/powerpoint/2010/main" val="2019441814"/>
              </p:ext>
            </p:extLst>
          </p:nvPr>
        </p:nvGraphicFramePr>
        <p:xfrm>
          <a:off x="520959" y="1856792"/>
          <a:ext cx="10515600" cy="4185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1807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69D3-D538-4DEE-BC6E-D557ACE37975}"/>
              </a:ext>
            </a:extLst>
          </p:cNvPr>
          <p:cNvSpPr>
            <a:spLocks noGrp="1"/>
          </p:cNvSpPr>
          <p:nvPr>
            <p:ph type="title"/>
          </p:nvPr>
        </p:nvSpPr>
        <p:spPr/>
        <p:txBody>
          <a:bodyPr>
            <a:noAutofit/>
          </a:bodyPr>
          <a:lstStyle/>
          <a:p>
            <a:r>
              <a:rPr lang="en-US" sz="3200" dirty="0"/>
              <a:t>Do you agree or disagree that …</a:t>
            </a:r>
            <a:br>
              <a:rPr lang="en-US" sz="3200" dirty="0"/>
            </a:br>
            <a:r>
              <a:rPr lang="en-US" sz="4000" dirty="0"/>
              <a:t>If someone close to me had a gambling problem, I would know where to get them help?</a:t>
            </a:r>
            <a:endParaRPr lang="en-US" sz="3200" dirty="0"/>
          </a:p>
        </p:txBody>
      </p:sp>
      <p:graphicFrame>
        <p:nvGraphicFramePr>
          <p:cNvPr id="6" name="Content Placeholder 5">
            <a:extLst>
              <a:ext uri="{FF2B5EF4-FFF2-40B4-BE49-F238E27FC236}">
                <a16:creationId xmlns:a16="http://schemas.microsoft.com/office/drawing/2014/main" id="{4C8E8A72-111C-4FCA-9435-6F538DAE36FB}"/>
              </a:ext>
            </a:extLst>
          </p:cNvPr>
          <p:cNvGraphicFramePr>
            <a:graphicFrameLocks noGrp="1"/>
          </p:cNvGraphicFramePr>
          <p:nvPr>
            <p:ph idx="1"/>
            <p:extLst>
              <p:ext uri="{D42A27DB-BD31-4B8C-83A1-F6EECF244321}">
                <p14:modId xmlns:p14="http://schemas.microsoft.com/office/powerpoint/2010/main" val="2257954462"/>
              </p:ext>
            </p:extLst>
          </p:nvPr>
        </p:nvGraphicFramePr>
        <p:xfrm>
          <a:off x="520959" y="1856792"/>
          <a:ext cx="10515600" cy="4185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9644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69D3-D538-4DEE-BC6E-D557ACE37975}"/>
              </a:ext>
            </a:extLst>
          </p:cNvPr>
          <p:cNvSpPr>
            <a:spLocks noGrp="1"/>
          </p:cNvSpPr>
          <p:nvPr>
            <p:ph type="title"/>
          </p:nvPr>
        </p:nvSpPr>
        <p:spPr/>
        <p:txBody>
          <a:bodyPr>
            <a:normAutofit/>
          </a:bodyPr>
          <a:lstStyle/>
          <a:p>
            <a:r>
              <a:rPr lang="en-US" dirty="0"/>
              <a:t>Is this likely to cause a gambling problem?</a:t>
            </a:r>
          </a:p>
        </p:txBody>
      </p:sp>
      <p:graphicFrame>
        <p:nvGraphicFramePr>
          <p:cNvPr id="6" name="Content Placeholder 5">
            <a:extLst>
              <a:ext uri="{FF2B5EF4-FFF2-40B4-BE49-F238E27FC236}">
                <a16:creationId xmlns:a16="http://schemas.microsoft.com/office/drawing/2014/main" id="{4C8E8A72-111C-4FCA-9435-6F538DAE36FB}"/>
              </a:ext>
            </a:extLst>
          </p:cNvPr>
          <p:cNvGraphicFramePr>
            <a:graphicFrameLocks noGrp="1"/>
          </p:cNvGraphicFramePr>
          <p:nvPr>
            <p:ph idx="1"/>
            <p:extLst>
              <p:ext uri="{D42A27DB-BD31-4B8C-83A1-F6EECF244321}">
                <p14:modId xmlns:p14="http://schemas.microsoft.com/office/powerpoint/2010/main" val="45774525"/>
              </p:ext>
            </p:extLst>
          </p:nvPr>
        </p:nvGraphicFramePr>
        <p:xfrm>
          <a:off x="520959" y="1690688"/>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4665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69D3-D538-4DEE-BC6E-D557ACE37975}"/>
              </a:ext>
            </a:extLst>
          </p:cNvPr>
          <p:cNvSpPr>
            <a:spLocks noGrp="1"/>
          </p:cNvSpPr>
          <p:nvPr>
            <p:ph type="title"/>
          </p:nvPr>
        </p:nvSpPr>
        <p:spPr/>
        <p:txBody>
          <a:bodyPr>
            <a:noAutofit/>
          </a:bodyPr>
          <a:lstStyle/>
          <a:p>
            <a:r>
              <a:rPr lang="en-US" sz="3200" dirty="0"/>
              <a:t>Positive play:  Do you agree or disagree that …</a:t>
            </a:r>
            <a:br>
              <a:rPr lang="en-US" sz="3200" dirty="0"/>
            </a:br>
            <a:r>
              <a:rPr lang="en-US" sz="4000" dirty="0"/>
              <a:t>Gambling is not a good way to make money</a:t>
            </a:r>
            <a:endParaRPr lang="en-US" sz="3200" dirty="0"/>
          </a:p>
        </p:txBody>
      </p:sp>
      <p:graphicFrame>
        <p:nvGraphicFramePr>
          <p:cNvPr id="6" name="Content Placeholder 5">
            <a:extLst>
              <a:ext uri="{FF2B5EF4-FFF2-40B4-BE49-F238E27FC236}">
                <a16:creationId xmlns:a16="http://schemas.microsoft.com/office/drawing/2014/main" id="{4C8E8A72-111C-4FCA-9435-6F538DAE36FB}"/>
              </a:ext>
            </a:extLst>
          </p:cNvPr>
          <p:cNvGraphicFramePr>
            <a:graphicFrameLocks noGrp="1"/>
          </p:cNvGraphicFramePr>
          <p:nvPr>
            <p:ph idx="1"/>
            <p:extLst>
              <p:ext uri="{D42A27DB-BD31-4B8C-83A1-F6EECF244321}">
                <p14:modId xmlns:p14="http://schemas.microsoft.com/office/powerpoint/2010/main" val="3464713713"/>
              </p:ext>
            </p:extLst>
          </p:nvPr>
        </p:nvGraphicFramePr>
        <p:xfrm>
          <a:off x="520959" y="1856792"/>
          <a:ext cx="10515600" cy="4185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426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69D3-D538-4DEE-BC6E-D557ACE37975}"/>
              </a:ext>
            </a:extLst>
          </p:cNvPr>
          <p:cNvSpPr>
            <a:spLocks noGrp="1"/>
          </p:cNvSpPr>
          <p:nvPr>
            <p:ph type="title"/>
          </p:nvPr>
        </p:nvSpPr>
        <p:spPr/>
        <p:txBody>
          <a:bodyPr>
            <a:noAutofit/>
          </a:bodyPr>
          <a:lstStyle/>
          <a:p>
            <a:r>
              <a:rPr lang="en-US" sz="3200" dirty="0"/>
              <a:t>Positive play:  Do you agree or disagree that …</a:t>
            </a:r>
            <a:br>
              <a:rPr lang="en-US" sz="3200" dirty="0"/>
            </a:br>
            <a:r>
              <a:rPr lang="en-US" sz="4000" dirty="0"/>
              <a:t>If I gamble more often, it will help me to win more than I lose</a:t>
            </a:r>
            <a:endParaRPr lang="en-US" sz="3200" dirty="0"/>
          </a:p>
        </p:txBody>
      </p:sp>
      <p:graphicFrame>
        <p:nvGraphicFramePr>
          <p:cNvPr id="6" name="Content Placeholder 5">
            <a:extLst>
              <a:ext uri="{FF2B5EF4-FFF2-40B4-BE49-F238E27FC236}">
                <a16:creationId xmlns:a16="http://schemas.microsoft.com/office/drawing/2014/main" id="{4C8E8A72-111C-4FCA-9435-6F538DAE36FB}"/>
              </a:ext>
            </a:extLst>
          </p:cNvPr>
          <p:cNvGraphicFramePr>
            <a:graphicFrameLocks noGrp="1"/>
          </p:cNvGraphicFramePr>
          <p:nvPr>
            <p:ph idx="1"/>
            <p:extLst>
              <p:ext uri="{D42A27DB-BD31-4B8C-83A1-F6EECF244321}">
                <p14:modId xmlns:p14="http://schemas.microsoft.com/office/powerpoint/2010/main" val="3568408081"/>
              </p:ext>
            </p:extLst>
          </p:nvPr>
        </p:nvGraphicFramePr>
        <p:xfrm>
          <a:off x="520959" y="1856792"/>
          <a:ext cx="10515600" cy="4185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0076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4596-6CD5-48A8-83B9-A3E00AB7FC15}"/>
              </a:ext>
            </a:extLst>
          </p:cNvPr>
          <p:cNvSpPr>
            <a:spLocks noGrp="1"/>
          </p:cNvSpPr>
          <p:nvPr>
            <p:ph type="title"/>
          </p:nvPr>
        </p:nvSpPr>
        <p:spPr/>
        <p:txBody>
          <a:bodyPr/>
          <a:lstStyle/>
          <a:p>
            <a:r>
              <a:rPr lang="en-US" b="1" dirty="0">
                <a:solidFill>
                  <a:srgbClr val="0070C0"/>
                </a:solidFill>
              </a:rPr>
              <a:t>About NGAGE</a:t>
            </a:r>
          </a:p>
        </p:txBody>
      </p:sp>
      <p:sp>
        <p:nvSpPr>
          <p:cNvPr id="3" name="Content Placeholder 2">
            <a:extLst>
              <a:ext uri="{FF2B5EF4-FFF2-40B4-BE49-F238E27FC236}">
                <a16:creationId xmlns:a16="http://schemas.microsoft.com/office/drawing/2014/main" id="{4028CFEB-760C-4EB2-9E00-64522148A09C}"/>
              </a:ext>
            </a:extLst>
          </p:cNvPr>
          <p:cNvSpPr>
            <a:spLocks noGrp="1"/>
          </p:cNvSpPr>
          <p:nvPr>
            <p:ph idx="1"/>
          </p:nvPr>
        </p:nvSpPr>
        <p:spPr/>
        <p:txBody>
          <a:bodyPr/>
          <a:lstStyle/>
          <a:p>
            <a:r>
              <a:rPr lang="en-US" dirty="0"/>
              <a:t>NGAGE was a national survey commissioned by NCPG and conducted in November, 2018</a:t>
            </a:r>
          </a:p>
          <a:p>
            <a:pPr lvl="1"/>
            <a:r>
              <a:rPr lang="en-US" dirty="0"/>
              <a:t>The survey was taken online by IPSOS, one of the world’s largest public opinion companies</a:t>
            </a:r>
          </a:p>
          <a:p>
            <a:r>
              <a:rPr lang="en-US" dirty="0"/>
              <a:t>The survey covered a wide range of topics relating to gambling and problem gambling</a:t>
            </a:r>
          </a:p>
          <a:p>
            <a:r>
              <a:rPr lang="en-US" dirty="0"/>
              <a:t>500 adults were sampled in Colorado</a:t>
            </a:r>
          </a:p>
          <a:p>
            <a:pPr lvl="1"/>
            <a:r>
              <a:rPr lang="en-US" dirty="0"/>
              <a:t>Additional sports bettors were interviewed for a total sample of 201 for sports betting questions</a:t>
            </a:r>
          </a:p>
          <a:p>
            <a:r>
              <a:rPr lang="en-US" dirty="0"/>
              <a:t>The Colorado sample has a “credibility interval” of +/- 5.0%</a:t>
            </a:r>
          </a:p>
        </p:txBody>
      </p:sp>
    </p:spTree>
    <p:extLst>
      <p:ext uri="{BB962C8B-B14F-4D97-AF65-F5344CB8AC3E}">
        <p14:creationId xmlns:p14="http://schemas.microsoft.com/office/powerpoint/2010/main" val="2572282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69D3-D538-4DEE-BC6E-D557ACE37975}"/>
              </a:ext>
            </a:extLst>
          </p:cNvPr>
          <p:cNvSpPr>
            <a:spLocks noGrp="1"/>
          </p:cNvSpPr>
          <p:nvPr>
            <p:ph type="title"/>
          </p:nvPr>
        </p:nvSpPr>
        <p:spPr/>
        <p:txBody>
          <a:bodyPr>
            <a:noAutofit/>
          </a:bodyPr>
          <a:lstStyle/>
          <a:p>
            <a:r>
              <a:rPr lang="en-US" sz="3200" dirty="0"/>
              <a:t>Positive play:  Do you agree or disagree that …</a:t>
            </a:r>
            <a:br>
              <a:rPr lang="en-US" sz="3200" dirty="0"/>
            </a:br>
            <a:r>
              <a:rPr lang="en-US" sz="4000" dirty="0"/>
              <a:t>My chances of winning get better after I have lost</a:t>
            </a:r>
            <a:endParaRPr lang="en-US" sz="3200" dirty="0"/>
          </a:p>
        </p:txBody>
      </p:sp>
      <p:graphicFrame>
        <p:nvGraphicFramePr>
          <p:cNvPr id="6" name="Content Placeholder 5">
            <a:extLst>
              <a:ext uri="{FF2B5EF4-FFF2-40B4-BE49-F238E27FC236}">
                <a16:creationId xmlns:a16="http://schemas.microsoft.com/office/drawing/2014/main" id="{4C8E8A72-111C-4FCA-9435-6F538DAE36FB}"/>
              </a:ext>
            </a:extLst>
          </p:cNvPr>
          <p:cNvGraphicFramePr>
            <a:graphicFrameLocks noGrp="1"/>
          </p:cNvGraphicFramePr>
          <p:nvPr>
            <p:ph idx="1"/>
            <p:extLst>
              <p:ext uri="{D42A27DB-BD31-4B8C-83A1-F6EECF244321}">
                <p14:modId xmlns:p14="http://schemas.microsoft.com/office/powerpoint/2010/main" val="3374408021"/>
              </p:ext>
            </p:extLst>
          </p:nvPr>
        </p:nvGraphicFramePr>
        <p:xfrm>
          <a:off x="520959" y="1856792"/>
          <a:ext cx="10515600" cy="4185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8070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69D3-D538-4DEE-BC6E-D557ACE37975}"/>
              </a:ext>
            </a:extLst>
          </p:cNvPr>
          <p:cNvSpPr>
            <a:spLocks noGrp="1"/>
          </p:cNvSpPr>
          <p:nvPr>
            <p:ph type="title"/>
          </p:nvPr>
        </p:nvSpPr>
        <p:spPr/>
        <p:txBody>
          <a:bodyPr>
            <a:noAutofit/>
          </a:bodyPr>
          <a:lstStyle/>
          <a:p>
            <a:r>
              <a:rPr lang="en-US" sz="3200" dirty="0"/>
              <a:t>Positive play:  Do you agree or disagree that …</a:t>
            </a:r>
            <a:br>
              <a:rPr lang="en-US" sz="3200" dirty="0"/>
            </a:br>
            <a:r>
              <a:rPr lang="en-US" sz="4000" dirty="0"/>
              <a:t>I should be able to walk away from gambling at any time</a:t>
            </a:r>
            <a:endParaRPr lang="en-US" sz="3200" dirty="0"/>
          </a:p>
        </p:txBody>
      </p:sp>
      <p:graphicFrame>
        <p:nvGraphicFramePr>
          <p:cNvPr id="6" name="Content Placeholder 5">
            <a:extLst>
              <a:ext uri="{FF2B5EF4-FFF2-40B4-BE49-F238E27FC236}">
                <a16:creationId xmlns:a16="http://schemas.microsoft.com/office/drawing/2014/main" id="{4C8E8A72-111C-4FCA-9435-6F538DAE36FB}"/>
              </a:ext>
            </a:extLst>
          </p:cNvPr>
          <p:cNvGraphicFramePr>
            <a:graphicFrameLocks noGrp="1"/>
          </p:cNvGraphicFramePr>
          <p:nvPr>
            <p:ph idx="1"/>
            <p:extLst>
              <p:ext uri="{D42A27DB-BD31-4B8C-83A1-F6EECF244321}">
                <p14:modId xmlns:p14="http://schemas.microsoft.com/office/powerpoint/2010/main" val="2299225159"/>
              </p:ext>
            </p:extLst>
          </p:nvPr>
        </p:nvGraphicFramePr>
        <p:xfrm>
          <a:off x="520959" y="1856792"/>
          <a:ext cx="10515600" cy="4185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3446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69D3-D538-4DEE-BC6E-D557ACE37975}"/>
              </a:ext>
            </a:extLst>
          </p:cNvPr>
          <p:cNvSpPr>
            <a:spLocks noGrp="1"/>
          </p:cNvSpPr>
          <p:nvPr>
            <p:ph type="title"/>
          </p:nvPr>
        </p:nvSpPr>
        <p:spPr/>
        <p:txBody>
          <a:bodyPr>
            <a:noAutofit/>
          </a:bodyPr>
          <a:lstStyle/>
          <a:p>
            <a:r>
              <a:rPr lang="en-US" sz="3200" dirty="0"/>
              <a:t>Positive play:  Do you agree or disagree that …</a:t>
            </a:r>
            <a:br>
              <a:rPr lang="en-US" sz="3200" dirty="0"/>
            </a:br>
            <a:r>
              <a:rPr lang="en-US" sz="4000" dirty="0"/>
              <a:t>I should aware of how much money I spend when I gamble</a:t>
            </a:r>
            <a:endParaRPr lang="en-US" sz="3200" dirty="0"/>
          </a:p>
        </p:txBody>
      </p:sp>
      <p:graphicFrame>
        <p:nvGraphicFramePr>
          <p:cNvPr id="6" name="Content Placeholder 5">
            <a:extLst>
              <a:ext uri="{FF2B5EF4-FFF2-40B4-BE49-F238E27FC236}">
                <a16:creationId xmlns:a16="http://schemas.microsoft.com/office/drawing/2014/main" id="{4C8E8A72-111C-4FCA-9435-6F538DAE36FB}"/>
              </a:ext>
            </a:extLst>
          </p:cNvPr>
          <p:cNvGraphicFramePr>
            <a:graphicFrameLocks noGrp="1"/>
          </p:cNvGraphicFramePr>
          <p:nvPr>
            <p:ph idx="1"/>
            <p:extLst>
              <p:ext uri="{D42A27DB-BD31-4B8C-83A1-F6EECF244321}">
                <p14:modId xmlns:p14="http://schemas.microsoft.com/office/powerpoint/2010/main" val="2516957644"/>
              </p:ext>
            </p:extLst>
          </p:nvPr>
        </p:nvGraphicFramePr>
        <p:xfrm>
          <a:off x="520959" y="1856792"/>
          <a:ext cx="10515600" cy="4185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3665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69D3-D538-4DEE-BC6E-D557ACE37975}"/>
              </a:ext>
            </a:extLst>
          </p:cNvPr>
          <p:cNvSpPr>
            <a:spLocks noGrp="1"/>
          </p:cNvSpPr>
          <p:nvPr>
            <p:ph type="title"/>
          </p:nvPr>
        </p:nvSpPr>
        <p:spPr/>
        <p:txBody>
          <a:bodyPr>
            <a:noAutofit/>
          </a:bodyPr>
          <a:lstStyle/>
          <a:p>
            <a:r>
              <a:rPr lang="en-US" sz="3200" dirty="0"/>
              <a:t>Positive play:  Do you agree or disagree that …</a:t>
            </a:r>
            <a:br>
              <a:rPr lang="en-US" sz="3200" dirty="0"/>
            </a:br>
            <a:r>
              <a:rPr lang="en-US" sz="4000" dirty="0"/>
              <a:t>When I gamble, it’s my responsibility to spend only money that I can afford to lose</a:t>
            </a:r>
            <a:endParaRPr lang="en-US" sz="3200" dirty="0"/>
          </a:p>
        </p:txBody>
      </p:sp>
      <p:graphicFrame>
        <p:nvGraphicFramePr>
          <p:cNvPr id="6" name="Content Placeholder 5">
            <a:extLst>
              <a:ext uri="{FF2B5EF4-FFF2-40B4-BE49-F238E27FC236}">
                <a16:creationId xmlns:a16="http://schemas.microsoft.com/office/drawing/2014/main" id="{4C8E8A72-111C-4FCA-9435-6F538DAE36FB}"/>
              </a:ext>
            </a:extLst>
          </p:cNvPr>
          <p:cNvGraphicFramePr>
            <a:graphicFrameLocks noGrp="1"/>
          </p:cNvGraphicFramePr>
          <p:nvPr>
            <p:ph idx="1"/>
            <p:extLst>
              <p:ext uri="{D42A27DB-BD31-4B8C-83A1-F6EECF244321}">
                <p14:modId xmlns:p14="http://schemas.microsoft.com/office/powerpoint/2010/main" val="2660308865"/>
              </p:ext>
            </p:extLst>
          </p:nvPr>
        </p:nvGraphicFramePr>
        <p:xfrm>
          <a:off x="520959" y="1856792"/>
          <a:ext cx="10515600" cy="4185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295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69D3-D538-4DEE-BC6E-D557ACE37975}"/>
              </a:ext>
            </a:extLst>
          </p:cNvPr>
          <p:cNvSpPr>
            <a:spLocks noGrp="1"/>
          </p:cNvSpPr>
          <p:nvPr>
            <p:ph type="title"/>
          </p:nvPr>
        </p:nvSpPr>
        <p:spPr/>
        <p:txBody>
          <a:bodyPr>
            <a:noAutofit/>
          </a:bodyPr>
          <a:lstStyle/>
          <a:p>
            <a:r>
              <a:rPr lang="en-US" sz="3200" dirty="0"/>
              <a:t>Positive play:  Do you agree or disagree that …</a:t>
            </a:r>
            <a:br>
              <a:rPr lang="en-US" sz="3200" dirty="0"/>
            </a:br>
            <a:r>
              <a:rPr lang="en-US" sz="4000" dirty="0"/>
              <a:t>I should only gamble when I have money to cover my bills and living expenses first</a:t>
            </a:r>
            <a:endParaRPr lang="en-US" sz="3200" dirty="0"/>
          </a:p>
        </p:txBody>
      </p:sp>
      <p:graphicFrame>
        <p:nvGraphicFramePr>
          <p:cNvPr id="6" name="Content Placeholder 5">
            <a:extLst>
              <a:ext uri="{FF2B5EF4-FFF2-40B4-BE49-F238E27FC236}">
                <a16:creationId xmlns:a16="http://schemas.microsoft.com/office/drawing/2014/main" id="{4C8E8A72-111C-4FCA-9435-6F538DAE36FB}"/>
              </a:ext>
            </a:extLst>
          </p:cNvPr>
          <p:cNvGraphicFramePr>
            <a:graphicFrameLocks noGrp="1"/>
          </p:cNvGraphicFramePr>
          <p:nvPr>
            <p:ph idx="1"/>
            <p:extLst>
              <p:ext uri="{D42A27DB-BD31-4B8C-83A1-F6EECF244321}">
                <p14:modId xmlns:p14="http://schemas.microsoft.com/office/powerpoint/2010/main" val="3155427127"/>
              </p:ext>
            </p:extLst>
          </p:nvPr>
        </p:nvGraphicFramePr>
        <p:xfrm>
          <a:off x="520959" y="1856792"/>
          <a:ext cx="10515600" cy="4185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4199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69D3-D538-4DEE-BC6E-D557ACE37975}"/>
              </a:ext>
            </a:extLst>
          </p:cNvPr>
          <p:cNvSpPr>
            <a:spLocks noGrp="1"/>
          </p:cNvSpPr>
          <p:nvPr>
            <p:ph type="title"/>
          </p:nvPr>
        </p:nvSpPr>
        <p:spPr/>
        <p:txBody>
          <a:bodyPr>
            <a:noAutofit/>
          </a:bodyPr>
          <a:lstStyle/>
          <a:p>
            <a:r>
              <a:rPr lang="en-US" sz="3200" dirty="0"/>
              <a:t>Do you agree or disagree that …</a:t>
            </a:r>
            <a:br>
              <a:rPr lang="en-US" sz="3200" dirty="0"/>
            </a:br>
            <a:r>
              <a:rPr lang="en-US" sz="4000" dirty="0"/>
              <a:t>I gamble only for entertainment, not to win money</a:t>
            </a:r>
            <a:endParaRPr lang="en-US" sz="3200" dirty="0"/>
          </a:p>
        </p:txBody>
      </p:sp>
      <p:graphicFrame>
        <p:nvGraphicFramePr>
          <p:cNvPr id="6" name="Content Placeholder 5">
            <a:extLst>
              <a:ext uri="{FF2B5EF4-FFF2-40B4-BE49-F238E27FC236}">
                <a16:creationId xmlns:a16="http://schemas.microsoft.com/office/drawing/2014/main" id="{4C8E8A72-111C-4FCA-9435-6F538DAE36FB}"/>
              </a:ext>
            </a:extLst>
          </p:cNvPr>
          <p:cNvGraphicFramePr>
            <a:graphicFrameLocks noGrp="1"/>
          </p:cNvGraphicFramePr>
          <p:nvPr>
            <p:ph idx="1"/>
            <p:extLst>
              <p:ext uri="{D42A27DB-BD31-4B8C-83A1-F6EECF244321}">
                <p14:modId xmlns:p14="http://schemas.microsoft.com/office/powerpoint/2010/main" val="536668881"/>
              </p:ext>
            </p:extLst>
          </p:nvPr>
        </p:nvGraphicFramePr>
        <p:xfrm>
          <a:off x="520959" y="1856792"/>
          <a:ext cx="10515600" cy="4185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1198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DBE54-7DFC-49F6-8CE9-2AA2F338C389}"/>
              </a:ext>
            </a:extLst>
          </p:cNvPr>
          <p:cNvSpPr>
            <a:spLocks noGrp="1"/>
          </p:cNvSpPr>
          <p:nvPr>
            <p:ph type="title"/>
          </p:nvPr>
        </p:nvSpPr>
        <p:spPr/>
        <p:txBody>
          <a:bodyPr/>
          <a:lstStyle/>
          <a:p>
            <a:r>
              <a:rPr lang="en-US" dirty="0"/>
              <a:t>Past year gambling</a:t>
            </a:r>
          </a:p>
        </p:txBody>
      </p:sp>
      <p:graphicFrame>
        <p:nvGraphicFramePr>
          <p:cNvPr id="6" name="Content Placeholder 5">
            <a:extLst>
              <a:ext uri="{FF2B5EF4-FFF2-40B4-BE49-F238E27FC236}">
                <a16:creationId xmlns:a16="http://schemas.microsoft.com/office/drawing/2014/main" id="{E82B0C39-3091-4D88-95CB-9930F79F8F9C}"/>
              </a:ext>
            </a:extLst>
          </p:cNvPr>
          <p:cNvGraphicFramePr>
            <a:graphicFrameLocks noGrp="1"/>
          </p:cNvGraphicFramePr>
          <p:nvPr>
            <p:ph idx="1"/>
            <p:extLst>
              <p:ext uri="{D42A27DB-BD31-4B8C-83A1-F6EECF244321}">
                <p14:modId xmlns:p14="http://schemas.microsoft.com/office/powerpoint/2010/main" val="307404669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222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69D3-D538-4DEE-BC6E-D557ACE37975}"/>
              </a:ext>
            </a:extLst>
          </p:cNvPr>
          <p:cNvSpPr>
            <a:spLocks noGrp="1"/>
          </p:cNvSpPr>
          <p:nvPr>
            <p:ph type="title"/>
          </p:nvPr>
        </p:nvSpPr>
        <p:spPr/>
        <p:txBody>
          <a:bodyPr/>
          <a:lstStyle/>
          <a:p>
            <a:r>
              <a:rPr lang="en-US" dirty="0"/>
              <a:t>How often have you spent money at a casino for any reason?</a:t>
            </a:r>
          </a:p>
        </p:txBody>
      </p:sp>
      <p:graphicFrame>
        <p:nvGraphicFramePr>
          <p:cNvPr id="6" name="Content Placeholder 5">
            <a:extLst>
              <a:ext uri="{FF2B5EF4-FFF2-40B4-BE49-F238E27FC236}">
                <a16:creationId xmlns:a16="http://schemas.microsoft.com/office/drawing/2014/main" id="{4C8E8A72-111C-4FCA-9435-6F538DAE36FB}"/>
              </a:ext>
            </a:extLst>
          </p:cNvPr>
          <p:cNvGraphicFramePr>
            <a:graphicFrameLocks noGrp="1"/>
          </p:cNvGraphicFramePr>
          <p:nvPr>
            <p:ph idx="1"/>
            <p:extLst>
              <p:ext uri="{D42A27DB-BD31-4B8C-83A1-F6EECF244321}">
                <p14:modId xmlns:p14="http://schemas.microsoft.com/office/powerpoint/2010/main" val="312663902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1206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69D3-D538-4DEE-BC6E-D557ACE37975}"/>
              </a:ext>
            </a:extLst>
          </p:cNvPr>
          <p:cNvSpPr>
            <a:spLocks noGrp="1"/>
          </p:cNvSpPr>
          <p:nvPr>
            <p:ph type="title"/>
          </p:nvPr>
        </p:nvSpPr>
        <p:spPr/>
        <p:txBody>
          <a:bodyPr>
            <a:normAutofit fontScale="90000"/>
          </a:bodyPr>
          <a:lstStyle/>
          <a:p>
            <a:r>
              <a:rPr lang="en-US" dirty="0"/>
              <a:t>What sports have you bet on in the past year for real money?  (Asked of sports bettors only)</a:t>
            </a:r>
          </a:p>
        </p:txBody>
      </p:sp>
      <p:graphicFrame>
        <p:nvGraphicFramePr>
          <p:cNvPr id="6" name="Content Placeholder 5">
            <a:extLst>
              <a:ext uri="{FF2B5EF4-FFF2-40B4-BE49-F238E27FC236}">
                <a16:creationId xmlns:a16="http://schemas.microsoft.com/office/drawing/2014/main" id="{4C8E8A72-111C-4FCA-9435-6F538DAE36FB}"/>
              </a:ext>
            </a:extLst>
          </p:cNvPr>
          <p:cNvGraphicFramePr>
            <a:graphicFrameLocks noGrp="1"/>
          </p:cNvGraphicFramePr>
          <p:nvPr>
            <p:ph idx="1"/>
            <p:extLst>
              <p:ext uri="{D42A27DB-BD31-4B8C-83A1-F6EECF244321}">
                <p14:modId xmlns:p14="http://schemas.microsoft.com/office/powerpoint/2010/main" val="3791864703"/>
              </p:ext>
            </p:extLst>
          </p:nvPr>
        </p:nvGraphicFramePr>
        <p:xfrm>
          <a:off x="520959" y="1690688"/>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1550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69D3-D538-4DEE-BC6E-D557ACE37975}"/>
              </a:ext>
            </a:extLst>
          </p:cNvPr>
          <p:cNvSpPr>
            <a:spLocks noGrp="1"/>
          </p:cNvSpPr>
          <p:nvPr>
            <p:ph type="title"/>
          </p:nvPr>
        </p:nvSpPr>
        <p:spPr/>
        <p:txBody>
          <a:bodyPr>
            <a:normAutofit/>
          </a:bodyPr>
          <a:lstStyle/>
          <a:p>
            <a:r>
              <a:rPr lang="en-US" dirty="0"/>
              <a:t>Do you place sports bets … (Asked of sports bettors only)</a:t>
            </a:r>
          </a:p>
        </p:txBody>
      </p:sp>
      <p:graphicFrame>
        <p:nvGraphicFramePr>
          <p:cNvPr id="6" name="Content Placeholder 5">
            <a:extLst>
              <a:ext uri="{FF2B5EF4-FFF2-40B4-BE49-F238E27FC236}">
                <a16:creationId xmlns:a16="http://schemas.microsoft.com/office/drawing/2014/main" id="{4C8E8A72-111C-4FCA-9435-6F538DAE36FB}"/>
              </a:ext>
            </a:extLst>
          </p:cNvPr>
          <p:cNvGraphicFramePr>
            <a:graphicFrameLocks noGrp="1"/>
          </p:cNvGraphicFramePr>
          <p:nvPr>
            <p:ph idx="1"/>
            <p:extLst>
              <p:ext uri="{D42A27DB-BD31-4B8C-83A1-F6EECF244321}">
                <p14:modId xmlns:p14="http://schemas.microsoft.com/office/powerpoint/2010/main" val="1436750993"/>
              </p:ext>
            </p:extLst>
          </p:nvPr>
        </p:nvGraphicFramePr>
        <p:xfrm>
          <a:off x="520959" y="1690688"/>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7975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69D3-D538-4DEE-BC6E-D557ACE37975}"/>
              </a:ext>
            </a:extLst>
          </p:cNvPr>
          <p:cNvSpPr>
            <a:spLocks noGrp="1"/>
          </p:cNvSpPr>
          <p:nvPr>
            <p:ph type="title"/>
          </p:nvPr>
        </p:nvSpPr>
        <p:spPr/>
        <p:txBody>
          <a:bodyPr>
            <a:normAutofit/>
          </a:bodyPr>
          <a:lstStyle/>
          <a:p>
            <a:r>
              <a:rPr lang="en-US" dirty="0"/>
              <a:t>How do you play fantasy sports? (Asked of fantasy sports players only)</a:t>
            </a:r>
          </a:p>
        </p:txBody>
      </p:sp>
      <p:graphicFrame>
        <p:nvGraphicFramePr>
          <p:cNvPr id="6" name="Content Placeholder 5">
            <a:extLst>
              <a:ext uri="{FF2B5EF4-FFF2-40B4-BE49-F238E27FC236}">
                <a16:creationId xmlns:a16="http://schemas.microsoft.com/office/drawing/2014/main" id="{4C8E8A72-111C-4FCA-9435-6F538DAE36FB}"/>
              </a:ext>
            </a:extLst>
          </p:cNvPr>
          <p:cNvGraphicFramePr>
            <a:graphicFrameLocks noGrp="1"/>
          </p:cNvGraphicFramePr>
          <p:nvPr>
            <p:ph idx="1"/>
            <p:extLst>
              <p:ext uri="{D42A27DB-BD31-4B8C-83A1-F6EECF244321}">
                <p14:modId xmlns:p14="http://schemas.microsoft.com/office/powerpoint/2010/main" val="3601674744"/>
              </p:ext>
            </p:extLst>
          </p:nvPr>
        </p:nvGraphicFramePr>
        <p:xfrm>
          <a:off x="520959" y="1690688"/>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4411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69D3-D538-4DEE-BC6E-D557ACE37975}"/>
              </a:ext>
            </a:extLst>
          </p:cNvPr>
          <p:cNvSpPr>
            <a:spLocks noGrp="1"/>
          </p:cNvSpPr>
          <p:nvPr>
            <p:ph type="title"/>
          </p:nvPr>
        </p:nvSpPr>
        <p:spPr/>
        <p:txBody>
          <a:bodyPr>
            <a:normAutofit fontScale="90000"/>
          </a:bodyPr>
          <a:lstStyle/>
          <a:p>
            <a:r>
              <a:rPr lang="en-US" dirty="0"/>
              <a:t>If Colorado was to legalize sports betting, is it important to require sports betting operators to implement responsible gambling measures?</a:t>
            </a:r>
          </a:p>
        </p:txBody>
      </p:sp>
      <p:graphicFrame>
        <p:nvGraphicFramePr>
          <p:cNvPr id="6" name="Content Placeholder 5">
            <a:extLst>
              <a:ext uri="{FF2B5EF4-FFF2-40B4-BE49-F238E27FC236}">
                <a16:creationId xmlns:a16="http://schemas.microsoft.com/office/drawing/2014/main" id="{4C8E8A72-111C-4FCA-9435-6F538DAE36FB}"/>
              </a:ext>
            </a:extLst>
          </p:cNvPr>
          <p:cNvGraphicFramePr>
            <a:graphicFrameLocks noGrp="1"/>
          </p:cNvGraphicFramePr>
          <p:nvPr>
            <p:ph idx="1"/>
            <p:extLst>
              <p:ext uri="{D42A27DB-BD31-4B8C-83A1-F6EECF244321}">
                <p14:modId xmlns:p14="http://schemas.microsoft.com/office/powerpoint/2010/main" val="2249723105"/>
              </p:ext>
            </p:extLst>
          </p:nvPr>
        </p:nvGraphicFramePr>
        <p:xfrm>
          <a:off x="520959" y="1856792"/>
          <a:ext cx="10515600" cy="4185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1797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69D3-D538-4DEE-BC6E-D557ACE37975}"/>
              </a:ext>
            </a:extLst>
          </p:cNvPr>
          <p:cNvSpPr>
            <a:spLocks noGrp="1"/>
          </p:cNvSpPr>
          <p:nvPr>
            <p:ph type="title"/>
          </p:nvPr>
        </p:nvSpPr>
        <p:spPr/>
        <p:txBody>
          <a:bodyPr>
            <a:normAutofit fontScale="90000"/>
          </a:bodyPr>
          <a:lstStyle/>
          <a:p>
            <a:r>
              <a:rPr lang="en-US" dirty="0"/>
              <a:t>If Colorado was to legalize sports betting, is it important to set aside some of the revenue to treat individuals who develop gambling problems?</a:t>
            </a:r>
          </a:p>
        </p:txBody>
      </p:sp>
      <p:graphicFrame>
        <p:nvGraphicFramePr>
          <p:cNvPr id="6" name="Content Placeholder 5">
            <a:extLst>
              <a:ext uri="{FF2B5EF4-FFF2-40B4-BE49-F238E27FC236}">
                <a16:creationId xmlns:a16="http://schemas.microsoft.com/office/drawing/2014/main" id="{4C8E8A72-111C-4FCA-9435-6F538DAE36FB}"/>
              </a:ext>
            </a:extLst>
          </p:cNvPr>
          <p:cNvGraphicFramePr>
            <a:graphicFrameLocks noGrp="1"/>
          </p:cNvGraphicFramePr>
          <p:nvPr>
            <p:ph idx="1"/>
            <p:extLst>
              <p:ext uri="{D42A27DB-BD31-4B8C-83A1-F6EECF244321}">
                <p14:modId xmlns:p14="http://schemas.microsoft.com/office/powerpoint/2010/main" val="239932334"/>
              </p:ext>
            </p:extLst>
          </p:nvPr>
        </p:nvGraphicFramePr>
        <p:xfrm>
          <a:off x="520959" y="1856792"/>
          <a:ext cx="10515600" cy="41852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6211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622177F12D21469D2327DAA6BB999C" ma:contentTypeVersion="13" ma:contentTypeDescription="Create a new document." ma:contentTypeScope="" ma:versionID="588990c62ef001a1fa68c82ece2b4ea6">
  <xsd:schema xmlns:xsd="http://www.w3.org/2001/XMLSchema" xmlns:xs="http://www.w3.org/2001/XMLSchema" xmlns:p="http://schemas.microsoft.com/office/2006/metadata/properties" xmlns:ns2="03aa3187-e135-43ea-92ef-abbae004f417" xmlns:ns3="50b24ada-5b5f-4716-a926-7b9eb5f40a33" targetNamespace="http://schemas.microsoft.com/office/2006/metadata/properties" ma:root="true" ma:fieldsID="a755f3f77d04ac9195dd78423e1dcb76" ns2:_="" ns3:_="">
    <xsd:import namespace="03aa3187-e135-43ea-92ef-abbae004f417"/>
    <xsd:import namespace="50b24ada-5b5f-4716-a926-7b9eb5f40a3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aa3187-e135-43ea-92ef-abbae004f4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0b24ada-5b5f-4716-a926-7b9eb5f40a3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5B387B-62F3-46F3-9947-32D09B07B1D7}"/>
</file>

<file path=customXml/itemProps2.xml><?xml version="1.0" encoding="utf-8"?>
<ds:datastoreItem xmlns:ds="http://schemas.openxmlformats.org/officeDocument/2006/customXml" ds:itemID="{1260F070-6DAC-42B8-BB45-2AD5B2DDDEBA}"/>
</file>

<file path=customXml/itemProps3.xml><?xml version="1.0" encoding="utf-8"?>
<ds:datastoreItem xmlns:ds="http://schemas.openxmlformats.org/officeDocument/2006/customXml" ds:itemID="{13FAD916-59E1-4038-A774-7EAD64846672}"/>
</file>

<file path=docProps/app.xml><?xml version="1.0" encoding="utf-8"?>
<Properties xmlns="http://schemas.openxmlformats.org/officeDocument/2006/extended-properties" xmlns:vt="http://schemas.openxmlformats.org/officeDocument/2006/docPropsVTypes">
  <TotalTime>218</TotalTime>
  <Words>497</Words>
  <Application>Microsoft Office PowerPoint</Application>
  <PresentationFormat>Widescreen</PresentationFormat>
  <Paragraphs>53</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National Survey on Gambling Attitudes and Gambling Experience (NGAGE)</vt:lpstr>
      <vt:lpstr>About NGAGE</vt:lpstr>
      <vt:lpstr>Past year gambling</vt:lpstr>
      <vt:lpstr>How often have you spent money at a casino for any reason?</vt:lpstr>
      <vt:lpstr>What sports have you bet on in the past year for real money?  (Asked of sports bettors only)</vt:lpstr>
      <vt:lpstr>Do you place sports bets … (Asked of sports bettors only)</vt:lpstr>
      <vt:lpstr>How do you play fantasy sports? (Asked of fantasy sports players only)</vt:lpstr>
      <vt:lpstr>If Colorado was to legalize sports betting, is it important to require sports betting operators to implement responsible gambling measures?</vt:lpstr>
      <vt:lpstr>If Colorado was to legalize sports betting, is it important to set aside some of the revenue to treat individuals who develop gambling problems?</vt:lpstr>
      <vt:lpstr>If Colorado was to legalize sports betting, is it important to set aside some of the revenue for campaigns to educate the public about the risks of gambling and the help that is available?</vt:lpstr>
      <vt:lpstr>Do you agree or disagree that … Addiction to gambling is a lot like addiction to drugs or alcohol?</vt:lpstr>
      <vt:lpstr>Do you agree or disagree that … Gambling is immoral?</vt:lpstr>
      <vt:lpstr>Do you agree or disagree that … Services to treat compulsive gambling are available in my community?</vt:lpstr>
      <vt:lpstr>Do you agree or disagree that … The gambling industry should do more to help people with a gambling addiction?</vt:lpstr>
      <vt:lpstr>Do you agree or disagree that … The government should do more to help people with a gambling addiction?</vt:lpstr>
      <vt:lpstr>Do you agree or disagree that … If someone close to me had a gambling problem, I would know where to get them help?</vt:lpstr>
      <vt:lpstr>Is this likely to cause a gambling problem?</vt:lpstr>
      <vt:lpstr>Positive play:  Do you agree or disagree that … Gambling is not a good way to make money</vt:lpstr>
      <vt:lpstr>Positive play:  Do you agree or disagree that … If I gamble more often, it will help me to win more than I lose</vt:lpstr>
      <vt:lpstr>Positive play:  Do you agree or disagree that … My chances of winning get better after I have lost</vt:lpstr>
      <vt:lpstr>Positive play:  Do you agree or disagree that … I should be able to walk away from gambling at any time</vt:lpstr>
      <vt:lpstr>Positive play:  Do you agree or disagree that … I should aware of how much money I spend when I gamble</vt:lpstr>
      <vt:lpstr>Positive play:  Do you agree or disagree that … When I gamble, it’s my responsibility to spend only money that I can afford to lose</vt:lpstr>
      <vt:lpstr>Positive play:  Do you agree or disagree that … I should only gamble when I have money to cover my bills and living expenses first</vt:lpstr>
      <vt:lpstr>Do you agree or disagree that … I gamble only for entertainment, not to win money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Survey on Gambling Attitudes and Gambling Experience</dc:title>
  <dc:creator>Don Feeney</dc:creator>
  <cp:lastModifiedBy>Don Feeney</cp:lastModifiedBy>
  <cp:revision>27</cp:revision>
  <dcterms:created xsi:type="dcterms:W3CDTF">2019-04-14T02:46:17Z</dcterms:created>
  <dcterms:modified xsi:type="dcterms:W3CDTF">2019-05-23T04:04:20Z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0x01010009622177F12D21469D2327DAA6BB999C</vt:lpwstr>
  </property>
  <property fmtid="{D5CDD505-2E9C-101B-9397-08002B2CF9AE}" pid="3" name="Order">
    <vt:r8>3523000</vt:r8>
  </property>
</Properties>
</file>